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32" r:id="rId4"/>
  </p:sldMasterIdLst>
  <p:notesMasterIdLst>
    <p:notesMasterId r:id="rId32"/>
  </p:notesMasterIdLst>
  <p:handoutMasterIdLst>
    <p:handoutMasterId r:id="rId33"/>
  </p:handoutMasterIdLst>
  <p:sldIdLst>
    <p:sldId id="2090649988" r:id="rId5"/>
    <p:sldId id="392" r:id="rId6"/>
    <p:sldId id="2090650072" r:id="rId7"/>
    <p:sldId id="2090650096" r:id="rId8"/>
    <p:sldId id="2090650095" r:id="rId9"/>
    <p:sldId id="2090650097" r:id="rId10"/>
    <p:sldId id="2090650081" r:id="rId11"/>
    <p:sldId id="2090650082" r:id="rId12"/>
    <p:sldId id="2090650079" r:id="rId13"/>
    <p:sldId id="2090650075" r:id="rId14"/>
    <p:sldId id="2090650074" r:id="rId15"/>
    <p:sldId id="2090650077" r:id="rId16"/>
    <p:sldId id="2090650078" r:id="rId17"/>
    <p:sldId id="2090650080" r:id="rId18"/>
    <p:sldId id="2090650083" r:id="rId19"/>
    <p:sldId id="2090650086" r:id="rId20"/>
    <p:sldId id="2090650087" r:id="rId21"/>
    <p:sldId id="2090650088" r:id="rId22"/>
    <p:sldId id="2090650089" r:id="rId23"/>
    <p:sldId id="2090650090" r:id="rId24"/>
    <p:sldId id="2090650091" r:id="rId25"/>
    <p:sldId id="2090650092" r:id="rId26"/>
    <p:sldId id="2090650059" r:id="rId27"/>
    <p:sldId id="2090650084" r:id="rId28"/>
    <p:sldId id="2090650093" r:id="rId29"/>
    <p:sldId id="2090650094" r:id="rId30"/>
    <p:sldId id="2090650076" r:id="rId3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/ TOC" id="{EA7E2E18-2723-4A9F-8819-26C4F3AE50FA}">
          <p14:sldIdLst>
            <p14:sldId id="2090649988"/>
            <p14:sldId id="392"/>
            <p14:sldId id="2090650072"/>
            <p14:sldId id="2090650096"/>
            <p14:sldId id="2090650095"/>
          </p14:sldIdLst>
        </p14:section>
        <p14:section name="Tableau" id="{57FD67B0-796F-4524-A61A-314665E03228}">
          <p14:sldIdLst>
            <p14:sldId id="2090650097"/>
            <p14:sldId id="2090650081"/>
            <p14:sldId id="2090650082"/>
            <p14:sldId id="2090650079"/>
            <p14:sldId id="2090650075"/>
            <p14:sldId id="2090650074"/>
            <p14:sldId id="2090650077"/>
            <p14:sldId id="2090650078"/>
            <p14:sldId id="2090650080"/>
            <p14:sldId id="2090650083"/>
            <p14:sldId id="2090650086"/>
            <p14:sldId id="2090650087"/>
            <p14:sldId id="2090650088"/>
            <p14:sldId id="2090650089"/>
            <p14:sldId id="2090650090"/>
            <p14:sldId id="2090650091"/>
            <p14:sldId id="2090650092"/>
          </p14:sldIdLst>
        </p14:section>
        <p14:section name="Appendix" id="{145E5A89-56A7-4918-B6E9-F301AB469DC5}">
          <p14:sldIdLst>
            <p14:sldId id="2090650059"/>
            <p14:sldId id="2090650084"/>
            <p14:sldId id="2090650093"/>
            <p14:sldId id="2090650094"/>
            <p14:sldId id="20906500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24" userDrawn="1">
          <p15:clr>
            <a:srgbClr val="A4A3A4"/>
          </p15:clr>
        </p15:guide>
        <p15:guide id="4" pos="3360" userDrawn="1">
          <p15:clr>
            <a:srgbClr val="A4A3A4"/>
          </p15:clr>
        </p15:guide>
        <p15:guide id="5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ood, Daniel" initials="GD" lastIdx="24" clrIdx="6">
    <p:extLst>
      <p:ext uri="{19B8F6BF-5375-455C-9EA6-DF929625EA0E}">
        <p15:presenceInfo xmlns:p15="http://schemas.microsoft.com/office/powerpoint/2012/main" userId="S::dangood@deloitte.com::98682f50-c9b6-47d6-be35-82e808f8c961" providerId="AD"/>
      </p:ext>
    </p:extLst>
  </p:cmAuthor>
  <p:cmAuthor id="1" name="Cornaghie, Drew (US - Arlington)" initials="CD(-A" lastIdx="7" clrIdx="0">
    <p:extLst>
      <p:ext uri="{19B8F6BF-5375-455C-9EA6-DF929625EA0E}">
        <p15:presenceInfo xmlns:p15="http://schemas.microsoft.com/office/powerpoint/2012/main" userId="S-1-5-21-238447276-1040861923-1850952788-1593432" providerId="AD"/>
      </p:ext>
    </p:extLst>
  </p:cmAuthor>
  <p:cmAuthor id="8" name="Coukos, Allison" initials="CA" lastIdx="8" clrIdx="7">
    <p:extLst>
      <p:ext uri="{19B8F6BF-5375-455C-9EA6-DF929625EA0E}">
        <p15:presenceInfo xmlns:p15="http://schemas.microsoft.com/office/powerpoint/2012/main" userId="S::acoukos@deloitte.com::82f65a54-1fe3-4463-9d07-66e1d0d25229" providerId="AD"/>
      </p:ext>
    </p:extLst>
  </p:cmAuthor>
  <p:cmAuthor id="2" name="Cornaghie, Drew" initials="CD" lastIdx="150" clrIdx="1">
    <p:extLst>
      <p:ext uri="{19B8F6BF-5375-455C-9EA6-DF929625EA0E}">
        <p15:presenceInfo xmlns:p15="http://schemas.microsoft.com/office/powerpoint/2012/main" userId="S::dcornaghie@deloitte.com::b821f9cb-2434-40f4-966c-fc69f4717489" providerId="AD"/>
      </p:ext>
    </p:extLst>
  </p:cmAuthor>
  <p:cmAuthor id="3" name="Lawson-Stopps, Amy" initials="LA" lastIdx="138" clrIdx="2">
    <p:extLst>
      <p:ext uri="{19B8F6BF-5375-455C-9EA6-DF929625EA0E}">
        <p15:presenceInfo xmlns:p15="http://schemas.microsoft.com/office/powerpoint/2012/main" userId="S::alawsonstopps@deloitte.com::81eca0c4-ce20-4011-aa58-4421d82cc6c4" providerId="AD"/>
      </p:ext>
    </p:extLst>
  </p:cmAuthor>
  <p:cmAuthor id="4" name="Moir, Ally" initials="MA" lastIdx="54" clrIdx="3">
    <p:extLst>
      <p:ext uri="{19B8F6BF-5375-455C-9EA6-DF929625EA0E}">
        <p15:presenceInfo xmlns:p15="http://schemas.microsoft.com/office/powerpoint/2012/main" userId="S::almoir@deloitte.com::51a50bb6-7756-4ffe-8025-69e31e705c7e" providerId="AD"/>
      </p:ext>
    </p:extLst>
  </p:cmAuthor>
  <p:cmAuthor id="5" name="Halbmaier, Crystal" initials="HC" lastIdx="3" clrIdx="4">
    <p:extLst>
      <p:ext uri="{19B8F6BF-5375-455C-9EA6-DF929625EA0E}">
        <p15:presenceInfo xmlns:p15="http://schemas.microsoft.com/office/powerpoint/2012/main" userId="S::chalbmaier@deloitte.com::fabeb7a4-76fb-4159-b332-3dc5f4702d45" providerId="AD"/>
      </p:ext>
    </p:extLst>
  </p:cmAuthor>
  <p:cmAuthor id="6" name="DeWerd, Lauren Ross" initials="DLR" lastIdx="4" clrIdx="5">
    <p:extLst>
      <p:ext uri="{19B8F6BF-5375-455C-9EA6-DF929625EA0E}">
        <p15:presenceInfo xmlns:p15="http://schemas.microsoft.com/office/powerpoint/2012/main" userId="S::ldewerd@deloitte.com::9b40a8df-9235-4b7e-a8be-9013245562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92"/>
    <a:srgbClr val="7ACAEE"/>
    <a:srgbClr val="36B9EE"/>
    <a:srgbClr val="182044"/>
    <a:srgbClr val="82CDEF"/>
    <a:srgbClr val="0878AA"/>
    <a:srgbClr val="13A2DE"/>
    <a:srgbClr val="658D9F"/>
    <a:srgbClr val="5EB6EC"/>
    <a:srgbClr val="4D9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D571D-6BB9-7647-BAB2-34C323BA4CE0}" v="2" dt="2022-02-23T03:09:14.32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5"/>
    <p:restoredTop sz="94660"/>
  </p:normalViewPr>
  <p:slideViewPr>
    <p:cSldViewPr snapToGrid="0">
      <p:cViewPr>
        <p:scale>
          <a:sx n="101" d="100"/>
          <a:sy n="101" d="100"/>
        </p:scale>
        <p:origin x="232" y="624"/>
      </p:cViewPr>
      <p:guideLst>
        <p:guide orient="horz" pos="2160"/>
        <p:guide pos="3840"/>
        <p:guide pos="2424"/>
        <p:guide pos="3360"/>
        <p:guide pos="1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, Bic" userId="e2fcda8a-bf78-47ff-abcc-beb12a3bbd9b" providerId="ADAL" clId="{7B1D571D-6BB9-7647-BAB2-34C323BA4CE0}"/>
    <pc:docChg chg="undo custSel addSld delSld modSld sldOrd delSection modSection">
      <pc:chgData name="Vu, Bic" userId="e2fcda8a-bf78-47ff-abcc-beb12a3bbd9b" providerId="ADAL" clId="{7B1D571D-6BB9-7647-BAB2-34C323BA4CE0}" dt="2022-02-23T03:12:23.295" v="1240" actId="14100"/>
      <pc:docMkLst>
        <pc:docMk/>
      </pc:docMkLst>
      <pc:sldChg chg="addSp delSp modSp mod">
        <pc:chgData name="Vu, Bic" userId="e2fcda8a-bf78-47ff-abcc-beb12a3bbd9b" providerId="ADAL" clId="{7B1D571D-6BB9-7647-BAB2-34C323BA4CE0}" dt="2022-02-23T03:10:34.362" v="1235" actId="20577"/>
        <pc:sldMkLst>
          <pc:docMk/>
          <pc:sldMk cId="342653223" sldId="392"/>
        </pc:sldMkLst>
        <pc:spChg chg="mod">
          <ac:chgData name="Vu, Bic" userId="e2fcda8a-bf78-47ff-abcc-beb12a3bbd9b" providerId="ADAL" clId="{7B1D571D-6BB9-7647-BAB2-34C323BA4CE0}" dt="2022-02-23T03:06:43.832" v="833" actId="20577"/>
          <ac:spMkLst>
            <pc:docMk/>
            <pc:sldMk cId="342653223" sldId="392"/>
            <ac:spMk id="10" creationId="{8E2C60A2-B0BE-4AB7-BEA3-5304228A8737}"/>
          </ac:spMkLst>
        </pc:spChg>
        <pc:spChg chg="mod">
          <ac:chgData name="Vu, Bic" userId="e2fcda8a-bf78-47ff-abcc-beb12a3bbd9b" providerId="ADAL" clId="{7B1D571D-6BB9-7647-BAB2-34C323BA4CE0}" dt="2022-02-23T03:07:27.279" v="952" actId="20577"/>
          <ac:spMkLst>
            <pc:docMk/>
            <pc:sldMk cId="342653223" sldId="392"/>
            <ac:spMk id="35" creationId="{29C41DC4-9A95-4280-B777-EE3814BDC8F4}"/>
          </ac:spMkLst>
        </pc:spChg>
        <pc:spChg chg="add del mod">
          <ac:chgData name="Vu, Bic" userId="e2fcda8a-bf78-47ff-abcc-beb12a3bbd9b" providerId="ADAL" clId="{7B1D571D-6BB9-7647-BAB2-34C323BA4CE0}" dt="2022-02-23T03:10:28.022" v="1216" actId="478"/>
          <ac:spMkLst>
            <pc:docMk/>
            <pc:sldMk cId="342653223" sldId="392"/>
            <ac:spMk id="39" creationId="{A1EEFDA0-4410-0245-A176-E181AD44F48B}"/>
          </ac:spMkLst>
        </pc:spChg>
        <pc:spChg chg="mod">
          <ac:chgData name="Vu, Bic" userId="e2fcda8a-bf78-47ff-abcc-beb12a3bbd9b" providerId="ADAL" clId="{7B1D571D-6BB9-7647-BAB2-34C323BA4CE0}" dt="2022-02-23T03:07:52.002" v="1004" actId="20577"/>
          <ac:spMkLst>
            <pc:docMk/>
            <pc:sldMk cId="342653223" sldId="392"/>
            <ac:spMk id="44" creationId="{CD8DE107-0209-4CBA-A6D4-9950BFDDBCCC}"/>
          </ac:spMkLst>
        </pc:spChg>
        <pc:spChg chg="mod">
          <ac:chgData name="Vu, Bic" userId="e2fcda8a-bf78-47ff-abcc-beb12a3bbd9b" providerId="ADAL" clId="{7B1D571D-6BB9-7647-BAB2-34C323BA4CE0}" dt="2022-02-23T03:10:34.362" v="1235" actId="20577"/>
          <ac:spMkLst>
            <pc:docMk/>
            <pc:sldMk cId="342653223" sldId="392"/>
            <ac:spMk id="46" creationId="{EBA342C9-56FA-41D9-B825-4F175008B22B}"/>
          </ac:spMkLst>
        </pc:spChg>
        <pc:grpChg chg="mod">
          <ac:chgData name="Vu, Bic" userId="e2fcda8a-bf78-47ff-abcc-beb12a3bbd9b" providerId="ADAL" clId="{7B1D571D-6BB9-7647-BAB2-34C323BA4CE0}" dt="2022-02-23T03:09:20.303" v="1130" actId="14100"/>
          <ac:grpSpMkLst>
            <pc:docMk/>
            <pc:sldMk cId="342653223" sldId="392"/>
            <ac:grpSpMk id="20" creationId="{632FF18F-639D-4774-8D60-FB77ABB1A6CC}"/>
          </ac:grpSpMkLst>
        </pc:grpChg>
      </pc:sldChg>
      <pc:sldChg chg="del">
        <pc:chgData name="Vu, Bic" userId="e2fcda8a-bf78-47ff-abcc-beb12a3bbd9b" providerId="ADAL" clId="{7B1D571D-6BB9-7647-BAB2-34C323BA4CE0}" dt="2022-02-23T03:00:02.777" v="168" actId="18676"/>
        <pc:sldMkLst>
          <pc:docMk/>
          <pc:sldMk cId="1857956358" sldId="2090649984"/>
        </pc:sldMkLst>
      </pc:sldChg>
      <pc:sldChg chg="del">
        <pc:chgData name="Vu, Bic" userId="e2fcda8a-bf78-47ff-abcc-beb12a3bbd9b" providerId="ADAL" clId="{7B1D571D-6BB9-7647-BAB2-34C323BA4CE0}" dt="2022-02-23T02:59:48.551" v="167" actId="2696"/>
        <pc:sldMkLst>
          <pc:docMk/>
          <pc:sldMk cId="1370324272" sldId="2090650061"/>
        </pc:sldMkLst>
      </pc:sldChg>
      <pc:sldChg chg="del">
        <pc:chgData name="Vu, Bic" userId="e2fcda8a-bf78-47ff-abcc-beb12a3bbd9b" providerId="ADAL" clId="{7B1D571D-6BB9-7647-BAB2-34C323BA4CE0}" dt="2022-02-23T03:00:02.777" v="168" actId="18676"/>
        <pc:sldMkLst>
          <pc:docMk/>
          <pc:sldMk cId="363074642" sldId="2090650063"/>
        </pc:sldMkLst>
      </pc:sldChg>
      <pc:sldChg chg="del">
        <pc:chgData name="Vu, Bic" userId="e2fcda8a-bf78-47ff-abcc-beb12a3bbd9b" providerId="ADAL" clId="{7B1D571D-6BB9-7647-BAB2-34C323BA4CE0}" dt="2022-02-23T03:00:02.777" v="168" actId="18676"/>
        <pc:sldMkLst>
          <pc:docMk/>
          <pc:sldMk cId="2638442421" sldId="2090650068"/>
        </pc:sldMkLst>
      </pc:sldChg>
      <pc:sldChg chg="modSp mod ord">
        <pc:chgData name="Vu, Bic" userId="e2fcda8a-bf78-47ff-abcc-beb12a3bbd9b" providerId="ADAL" clId="{7B1D571D-6BB9-7647-BAB2-34C323BA4CE0}" dt="2022-02-23T03:06:15.201" v="765" actId="20577"/>
        <pc:sldMkLst>
          <pc:docMk/>
          <pc:sldMk cId="2788145813" sldId="2090650072"/>
        </pc:sldMkLst>
        <pc:spChg chg="mod">
          <ac:chgData name="Vu, Bic" userId="e2fcda8a-bf78-47ff-abcc-beb12a3bbd9b" providerId="ADAL" clId="{7B1D571D-6BB9-7647-BAB2-34C323BA4CE0}" dt="2022-02-23T03:06:15.201" v="765" actId="20577"/>
          <ac:spMkLst>
            <pc:docMk/>
            <pc:sldMk cId="2788145813" sldId="2090650072"/>
            <ac:spMk id="16" creationId="{71CC6877-37EB-4319-8B4B-BF7B394326C8}"/>
          </ac:spMkLst>
        </pc:spChg>
      </pc:sldChg>
      <pc:sldChg chg="ord">
        <pc:chgData name="Vu, Bic" userId="e2fcda8a-bf78-47ff-abcc-beb12a3bbd9b" providerId="ADAL" clId="{7B1D571D-6BB9-7647-BAB2-34C323BA4CE0}" dt="2022-02-23T03:11:13.037" v="1236" actId="20578"/>
        <pc:sldMkLst>
          <pc:docMk/>
          <pc:sldMk cId="323706436" sldId="2090650076"/>
        </pc:sldMkLst>
      </pc:sldChg>
      <pc:sldChg chg="delSp mod">
        <pc:chgData name="Vu, Bic" userId="e2fcda8a-bf78-47ff-abcc-beb12a3bbd9b" providerId="ADAL" clId="{7B1D571D-6BB9-7647-BAB2-34C323BA4CE0}" dt="2022-02-23T03:11:38.774" v="1237" actId="478"/>
        <pc:sldMkLst>
          <pc:docMk/>
          <pc:sldMk cId="592197473" sldId="2090650081"/>
        </pc:sldMkLst>
        <pc:spChg chg="del">
          <ac:chgData name="Vu, Bic" userId="e2fcda8a-bf78-47ff-abcc-beb12a3bbd9b" providerId="ADAL" clId="{7B1D571D-6BB9-7647-BAB2-34C323BA4CE0}" dt="2022-02-23T03:11:38.774" v="1237" actId="478"/>
          <ac:spMkLst>
            <pc:docMk/>
            <pc:sldMk cId="592197473" sldId="2090650081"/>
            <ac:spMk id="32" creationId="{8B483A13-F0E5-8149-A325-E3F7DC986A02}"/>
          </ac:spMkLst>
        </pc:spChg>
        <pc:spChg chg="del">
          <ac:chgData name="Vu, Bic" userId="e2fcda8a-bf78-47ff-abcc-beb12a3bbd9b" providerId="ADAL" clId="{7B1D571D-6BB9-7647-BAB2-34C323BA4CE0}" dt="2022-02-23T03:11:38.774" v="1237" actId="478"/>
          <ac:spMkLst>
            <pc:docMk/>
            <pc:sldMk cId="592197473" sldId="2090650081"/>
            <ac:spMk id="33" creationId="{1DD7AE8F-8C76-6747-BBA4-AFD729194368}"/>
          </ac:spMkLst>
        </pc:spChg>
        <pc:spChg chg="del">
          <ac:chgData name="Vu, Bic" userId="e2fcda8a-bf78-47ff-abcc-beb12a3bbd9b" providerId="ADAL" clId="{7B1D571D-6BB9-7647-BAB2-34C323BA4CE0}" dt="2022-02-23T03:11:38.774" v="1237" actId="478"/>
          <ac:spMkLst>
            <pc:docMk/>
            <pc:sldMk cId="592197473" sldId="2090650081"/>
            <ac:spMk id="36" creationId="{42709BA7-0389-6A49-9027-685CC9FEBCD1}"/>
          </ac:spMkLst>
        </pc:spChg>
        <pc:spChg chg="del">
          <ac:chgData name="Vu, Bic" userId="e2fcda8a-bf78-47ff-abcc-beb12a3bbd9b" providerId="ADAL" clId="{7B1D571D-6BB9-7647-BAB2-34C323BA4CE0}" dt="2022-02-23T03:11:38.774" v="1237" actId="478"/>
          <ac:spMkLst>
            <pc:docMk/>
            <pc:sldMk cId="592197473" sldId="2090650081"/>
            <ac:spMk id="37" creationId="{3BEF532F-E75D-AB43-8FBE-94F260393324}"/>
          </ac:spMkLst>
        </pc:spChg>
        <pc:grpChg chg="del">
          <ac:chgData name="Vu, Bic" userId="e2fcda8a-bf78-47ff-abcc-beb12a3bbd9b" providerId="ADAL" clId="{7B1D571D-6BB9-7647-BAB2-34C323BA4CE0}" dt="2022-02-23T03:11:38.774" v="1237" actId="478"/>
          <ac:grpSpMkLst>
            <pc:docMk/>
            <pc:sldMk cId="592197473" sldId="2090650081"/>
            <ac:grpSpMk id="29" creationId="{C235A20D-594A-D140-B615-077887ED04CE}"/>
          </ac:grpSpMkLst>
        </pc:grpChg>
        <pc:grpChg chg="del">
          <ac:chgData name="Vu, Bic" userId="e2fcda8a-bf78-47ff-abcc-beb12a3bbd9b" providerId="ADAL" clId="{7B1D571D-6BB9-7647-BAB2-34C323BA4CE0}" dt="2022-02-23T03:11:38.774" v="1237" actId="478"/>
          <ac:grpSpMkLst>
            <pc:docMk/>
            <pc:sldMk cId="592197473" sldId="2090650081"/>
            <ac:grpSpMk id="31" creationId="{7C4AC187-7C48-D945-ACCD-E7C922711934}"/>
          </ac:grpSpMkLst>
        </pc:grpChg>
      </pc:sldChg>
      <pc:sldChg chg="modSp mod">
        <pc:chgData name="Vu, Bic" userId="e2fcda8a-bf78-47ff-abcc-beb12a3bbd9b" providerId="ADAL" clId="{7B1D571D-6BB9-7647-BAB2-34C323BA4CE0}" dt="2022-02-23T03:10:13.621" v="1214" actId="20577"/>
        <pc:sldMkLst>
          <pc:docMk/>
          <pc:sldMk cId="1091811538" sldId="2090650083"/>
        </pc:sldMkLst>
        <pc:spChg chg="mod">
          <ac:chgData name="Vu, Bic" userId="e2fcda8a-bf78-47ff-abcc-beb12a3bbd9b" providerId="ADAL" clId="{7B1D571D-6BB9-7647-BAB2-34C323BA4CE0}" dt="2022-02-23T03:10:13.621" v="1214" actId="20577"/>
          <ac:spMkLst>
            <pc:docMk/>
            <pc:sldMk cId="1091811538" sldId="2090650083"/>
            <ac:spMk id="16" creationId="{71CC6877-37EB-4319-8B4B-BF7B394326C8}"/>
          </ac:spMkLst>
        </pc:spChg>
      </pc:sldChg>
      <pc:sldChg chg="delSp mod ord">
        <pc:chgData name="Vu, Bic" userId="e2fcda8a-bf78-47ff-abcc-beb12a3bbd9b" providerId="ADAL" clId="{7B1D571D-6BB9-7647-BAB2-34C323BA4CE0}" dt="2022-02-23T03:12:04.383" v="1239" actId="20578"/>
        <pc:sldMkLst>
          <pc:docMk/>
          <pc:sldMk cId="2224509845" sldId="2090650084"/>
        </pc:sldMkLst>
        <pc:spChg chg="del">
          <ac:chgData name="Vu, Bic" userId="e2fcda8a-bf78-47ff-abcc-beb12a3bbd9b" providerId="ADAL" clId="{7B1D571D-6BB9-7647-BAB2-34C323BA4CE0}" dt="2022-02-23T02:56:44.263" v="3" actId="478"/>
          <ac:spMkLst>
            <pc:docMk/>
            <pc:sldMk cId="2224509845" sldId="2090650084"/>
            <ac:spMk id="26" creationId="{A7AAE704-41FA-F74B-82FA-95F5188954DE}"/>
          </ac:spMkLst>
        </pc:spChg>
      </pc:sldChg>
      <pc:sldChg chg="del">
        <pc:chgData name="Vu, Bic" userId="e2fcda8a-bf78-47ff-abcc-beb12a3bbd9b" providerId="ADAL" clId="{7B1D571D-6BB9-7647-BAB2-34C323BA4CE0}" dt="2022-02-23T03:12:00.599" v="1238" actId="2696"/>
        <pc:sldMkLst>
          <pc:docMk/>
          <pc:sldMk cId="1805413457" sldId="2090650085"/>
        </pc:sldMkLst>
      </pc:sldChg>
      <pc:sldChg chg="delSp mod">
        <pc:chgData name="Vu, Bic" userId="e2fcda8a-bf78-47ff-abcc-beb12a3bbd9b" providerId="ADAL" clId="{7B1D571D-6BB9-7647-BAB2-34C323BA4CE0}" dt="2022-02-23T02:56:25.213" v="1" actId="478"/>
        <pc:sldMkLst>
          <pc:docMk/>
          <pc:sldMk cId="427869342" sldId="2090650088"/>
        </pc:sldMkLst>
        <pc:spChg chg="del">
          <ac:chgData name="Vu, Bic" userId="e2fcda8a-bf78-47ff-abcc-beb12a3bbd9b" providerId="ADAL" clId="{7B1D571D-6BB9-7647-BAB2-34C323BA4CE0}" dt="2022-02-23T02:56:25.213" v="1" actId="478"/>
          <ac:spMkLst>
            <pc:docMk/>
            <pc:sldMk cId="427869342" sldId="2090650088"/>
            <ac:spMk id="33" creationId="{7C67C9E5-D519-9A40-9A46-D7A3A4F414B5}"/>
          </ac:spMkLst>
        </pc:spChg>
      </pc:sldChg>
      <pc:sldChg chg="modSp mod">
        <pc:chgData name="Vu, Bic" userId="e2fcda8a-bf78-47ff-abcc-beb12a3bbd9b" providerId="ADAL" clId="{7B1D571D-6BB9-7647-BAB2-34C323BA4CE0}" dt="2022-02-23T02:59:15.208" v="165" actId="1076"/>
        <pc:sldMkLst>
          <pc:docMk/>
          <pc:sldMk cId="3909422455" sldId="2090650090"/>
        </pc:sldMkLst>
        <pc:spChg chg="mod">
          <ac:chgData name="Vu, Bic" userId="e2fcda8a-bf78-47ff-abcc-beb12a3bbd9b" providerId="ADAL" clId="{7B1D571D-6BB9-7647-BAB2-34C323BA4CE0}" dt="2022-02-23T02:59:15.208" v="165" actId="1076"/>
          <ac:spMkLst>
            <pc:docMk/>
            <pc:sldMk cId="3909422455" sldId="2090650090"/>
            <ac:spMk id="29" creationId="{D1402C73-11CF-7C4E-9D24-9E3B9BDF2DEB}"/>
          </ac:spMkLst>
        </pc:spChg>
        <pc:picChg chg="mod">
          <ac:chgData name="Vu, Bic" userId="e2fcda8a-bf78-47ff-abcc-beb12a3bbd9b" providerId="ADAL" clId="{7B1D571D-6BB9-7647-BAB2-34C323BA4CE0}" dt="2022-02-23T02:58:44.852" v="164" actId="208"/>
          <ac:picMkLst>
            <pc:docMk/>
            <pc:sldMk cId="3909422455" sldId="2090650090"/>
            <ac:picMk id="25" creationId="{349C2FC6-EF5E-E946-AFB7-70A8E93759E2}"/>
          </ac:picMkLst>
        </pc:picChg>
      </pc:sldChg>
      <pc:sldChg chg="delSp mod">
        <pc:chgData name="Vu, Bic" userId="e2fcda8a-bf78-47ff-abcc-beb12a3bbd9b" providerId="ADAL" clId="{7B1D571D-6BB9-7647-BAB2-34C323BA4CE0}" dt="2022-02-23T02:56:32.956" v="2" actId="478"/>
        <pc:sldMkLst>
          <pc:docMk/>
          <pc:sldMk cId="2529212443" sldId="2090650092"/>
        </pc:sldMkLst>
        <pc:spChg chg="del">
          <ac:chgData name="Vu, Bic" userId="e2fcda8a-bf78-47ff-abcc-beb12a3bbd9b" providerId="ADAL" clId="{7B1D571D-6BB9-7647-BAB2-34C323BA4CE0}" dt="2022-02-23T02:56:32.956" v="2" actId="478"/>
          <ac:spMkLst>
            <pc:docMk/>
            <pc:sldMk cId="2529212443" sldId="2090650092"/>
            <ac:spMk id="31" creationId="{47751CAF-5DEF-374B-8084-2A32D6CE88D3}"/>
          </ac:spMkLst>
        </pc:spChg>
      </pc:sldChg>
      <pc:sldChg chg="ord">
        <pc:chgData name="Vu, Bic" userId="e2fcda8a-bf78-47ff-abcc-beb12a3bbd9b" providerId="ADAL" clId="{7B1D571D-6BB9-7647-BAB2-34C323BA4CE0}" dt="2022-02-23T02:59:38.538" v="166" actId="20578"/>
        <pc:sldMkLst>
          <pc:docMk/>
          <pc:sldMk cId="656993381" sldId="2090650093"/>
        </pc:sldMkLst>
      </pc:sldChg>
      <pc:sldChg chg="ord">
        <pc:chgData name="Vu, Bic" userId="e2fcda8a-bf78-47ff-abcc-beb12a3bbd9b" providerId="ADAL" clId="{7B1D571D-6BB9-7647-BAB2-34C323BA4CE0}" dt="2022-02-23T02:59:38.538" v="166" actId="20578"/>
        <pc:sldMkLst>
          <pc:docMk/>
          <pc:sldMk cId="3060107867" sldId="2090650094"/>
        </pc:sldMkLst>
      </pc:sldChg>
      <pc:sldChg chg="delSp add mod">
        <pc:chgData name="Vu, Bic" userId="e2fcda8a-bf78-47ff-abcc-beb12a3bbd9b" providerId="ADAL" clId="{7B1D571D-6BB9-7647-BAB2-34C323BA4CE0}" dt="2022-02-23T02:56:56.991" v="4" actId="478"/>
        <pc:sldMkLst>
          <pc:docMk/>
          <pc:sldMk cId="1235467891" sldId="2090650095"/>
        </pc:sldMkLst>
        <pc:spChg chg="del">
          <ac:chgData name="Vu, Bic" userId="e2fcda8a-bf78-47ff-abcc-beb12a3bbd9b" providerId="ADAL" clId="{7B1D571D-6BB9-7647-BAB2-34C323BA4CE0}" dt="2022-02-23T02:56:56.991" v="4" actId="478"/>
          <ac:spMkLst>
            <pc:docMk/>
            <pc:sldMk cId="1235467891" sldId="2090650095"/>
            <ac:spMk id="44" creationId="{46E751BD-FF9A-44F3-8267-4D4115C93DC2}"/>
          </ac:spMkLst>
        </pc:spChg>
        <pc:spChg chg="del">
          <ac:chgData name="Vu, Bic" userId="e2fcda8a-bf78-47ff-abcc-beb12a3bbd9b" providerId="ADAL" clId="{7B1D571D-6BB9-7647-BAB2-34C323BA4CE0}" dt="2022-02-23T02:56:56.991" v="4" actId="478"/>
          <ac:spMkLst>
            <pc:docMk/>
            <pc:sldMk cId="1235467891" sldId="2090650095"/>
            <ac:spMk id="45" creationId="{94FA0A09-26BF-4B2C-8381-FB45F52C5EB0}"/>
          </ac:spMkLst>
        </pc:spChg>
        <pc:grpChg chg="del">
          <ac:chgData name="Vu, Bic" userId="e2fcda8a-bf78-47ff-abcc-beb12a3bbd9b" providerId="ADAL" clId="{7B1D571D-6BB9-7647-BAB2-34C323BA4CE0}" dt="2022-02-23T02:56:56.991" v="4" actId="478"/>
          <ac:grpSpMkLst>
            <pc:docMk/>
            <pc:sldMk cId="1235467891" sldId="2090650095"/>
            <ac:grpSpMk id="4" creationId="{0A03E533-48C2-46FC-B7AA-FEE2FB77206D}"/>
          </ac:grpSpMkLst>
        </pc:grpChg>
      </pc:sldChg>
      <pc:sldChg chg="delSp modSp add mod ord">
        <pc:chgData name="Vu, Bic" userId="e2fcda8a-bf78-47ff-abcc-beb12a3bbd9b" providerId="ADAL" clId="{7B1D571D-6BB9-7647-BAB2-34C323BA4CE0}" dt="2022-02-23T03:12:23.295" v="1240" actId="14100"/>
        <pc:sldMkLst>
          <pc:docMk/>
          <pc:sldMk cId="1566140555" sldId="2090650096"/>
        </pc:sldMkLst>
        <pc:spChg chg="mod">
          <ac:chgData name="Vu, Bic" userId="e2fcda8a-bf78-47ff-abcc-beb12a3bbd9b" providerId="ADAL" clId="{7B1D571D-6BB9-7647-BAB2-34C323BA4CE0}" dt="2022-02-23T03:00:39.829" v="184" actId="20577"/>
          <ac:spMkLst>
            <pc:docMk/>
            <pc:sldMk cId="1566140555" sldId="2090650096"/>
            <ac:spMk id="2" creationId="{CD376810-B9DB-4A25-9348-F822C6E80FD9}"/>
          </ac:spMkLst>
        </pc:spChg>
        <pc:spChg chg="mod">
          <ac:chgData name="Vu, Bic" userId="e2fcda8a-bf78-47ff-abcc-beb12a3bbd9b" providerId="ADAL" clId="{7B1D571D-6BB9-7647-BAB2-34C323BA4CE0}" dt="2022-02-23T03:01:09.431" v="268" actId="20577"/>
          <ac:spMkLst>
            <pc:docMk/>
            <pc:sldMk cId="1566140555" sldId="2090650096"/>
            <ac:spMk id="9" creationId="{3ADCE901-7B20-4F20-9A4D-C9D052C4A326}"/>
          </ac:spMkLst>
        </pc:spChg>
        <pc:spChg chg="mod">
          <ac:chgData name="Vu, Bic" userId="e2fcda8a-bf78-47ff-abcc-beb12a3bbd9b" providerId="ADAL" clId="{7B1D571D-6BB9-7647-BAB2-34C323BA4CE0}" dt="2022-02-23T03:01:22.285" v="288" actId="20577"/>
          <ac:spMkLst>
            <pc:docMk/>
            <pc:sldMk cId="1566140555" sldId="2090650096"/>
            <ac:spMk id="19" creationId="{6F260B3D-5EC3-439D-8D42-3CC99ADE7A29}"/>
          </ac:spMkLst>
        </pc:spChg>
        <pc:spChg chg="mod">
          <ac:chgData name="Vu, Bic" userId="e2fcda8a-bf78-47ff-abcc-beb12a3bbd9b" providerId="ADAL" clId="{7B1D571D-6BB9-7647-BAB2-34C323BA4CE0}" dt="2022-02-23T03:04:35.015" v="636" actId="20577"/>
          <ac:spMkLst>
            <pc:docMk/>
            <pc:sldMk cId="1566140555" sldId="2090650096"/>
            <ac:spMk id="24" creationId="{734FBDB5-9636-4C79-A7E4-DEC39E62C0D8}"/>
          </ac:spMkLst>
        </pc:spChg>
        <pc:spChg chg="mod">
          <ac:chgData name="Vu, Bic" userId="e2fcda8a-bf78-47ff-abcc-beb12a3bbd9b" providerId="ADAL" clId="{7B1D571D-6BB9-7647-BAB2-34C323BA4CE0}" dt="2022-02-23T03:04:42.773" v="637" actId="1076"/>
          <ac:spMkLst>
            <pc:docMk/>
            <pc:sldMk cId="1566140555" sldId="2090650096"/>
            <ac:spMk id="26" creationId="{20C90180-B9E9-47A5-A9B9-BEB520DCF67C}"/>
          </ac:spMkLst>
        </pc:spChg>
        <pc:spChg chg="mod">
          <ac:chgData name="Vu, Bic" userId="e2fcda8a-bf78-47ff-abcc-beb12a3bbd9b" providerId="ADAL" clId="{7B1D571D-6BB9-7647-BAB2-34C323BA4CE0}" dt="2022-02-23T03:04:42.773" v="637" actId="1076"/>
          <ac:spMkLst>
            <pc:docMk/>
            <pc:sldMk cId="1566140555" sldId="2090650096"/>
            <ac:spMk id="27" creationId="{FA3F3445-4E8C-4F55-AAFF-320878630A5E}"/>
          </ac:spMkLst>
        </pc:spChg>
        <pc:spChg chg="mod">
          <ac:chgData name="Vu, Bic" userId="e2fcda8a-bf78-47ff-abcc-beb12a3bbd9b" providerId="ADAL" clId="{7B1D571D-6BB9-7647-BAB2-34C323BA4CE0}" dt="2022-02-23T03:04:42.773" v="637" actId="1076"/>
          <ac:spMkLst>
            <pc:docMk/>
            <pc:sldMk cId="1566140555" sldId="2090650096"/>
            <ac:spMk id="38" creationId="{1E8AC60E-E88E-482B-A50A-55CB8CC2849A}"/>
          </ac:spMkLst>
        </pc:spChg>
        <pc:spChg chg="mod">
          <ac:chgData name="Vu, Bic" userId="e2fcda8a-bf78-47ff-abcc-beb12a3bbd9b" providerId="ADAL" clId="{7B1D571D-6BB9-7647-BAB2-34C323BA4CE0}" dt="2022-02-23T03:05:22.074" v="721" actId="20577"/>
          <ac:spMkLst>
            <pc:docMk/>
            <pc:sldMk cId="1566140555" sldId="2090650096"/>
            <ac:spMk id="39" creationId="{AAC6DC2F-C391-4C5B-B650-3BED10B02C2E}"/>
          </ac:spMkLst>
        </pc:spChg>
        <pc:spChg chg="del">
          <ac:chgData name="Vu, Bic" userId="e2fcda8a-bf78-47ff-abcc-beb12a3bbd9b" providerId="ADAL" clId="{7B1D571D-6BB9-7647-BAB2-34C323BA4CE0}" dt="2022-02-23T03:03:58.050" v="624" actId="478"/>
          <ac:spMkLst>
            <pc:docMk/>
            <pc:sldMk cId="1566140555" sldId="2090650096"/>
            <ac:spMk id="41" creationId="{ECFC4259-CD4B-4A3D-BE80-FAF4C2453060}"/>
          </ac:spMkLst>
        </pc:spChg>
        <pc:spChg chg="del">
          <ac:chgData name="Vu, Bic" userId="e2fcda8a-bf78-47ff-abcc-beb12a3bbd9b" providerId="ADAL" clId="{7B1D571D-6BB9-7647-BAB2-34C323BA4CE0}" dt="2022-02-23T03:03:58.050" v="624" actId="478"/>
          <ac:spMkLst>
            <pc:docMk/>
            <pc:sldMk cId="1566140555" sldId="2090650096"/>
            <ac:spMk id="42" creationId="{72D5E0A8-16DD-42AE-9544-344B02B3D4AE}"/>
          </ac:spMkLst>
        </pc:spChg>
        <pc:grpChg chg="del">
          <ac:chgData name="Vu, Bic" userId="e2fcda8a-bf78-47ff-abcc-beb12a3bbd9b" providerId="ADAL" clId="{7B1D571D-6BB9-7647-BAB2-34C323BA4CE0}" dt="2022-02-23T03:03:58.050" v="624" actId="478"/>
          <ac:grpSpMkLst>
            <pc:docMk/>
            <pc:sldMk cId="1566140555" sldId="2090650096"/>
            <ac:grpSpMk id="40" creationId="{0E26B0F2-7013-4CAF-82D4-15226BA48EA2}"/>
          </ac:grpSpMkLst>
        </pc:grpChg>
        <pc:cxnChg chg="mod">
          <ac:chgData name="Vu, Bic" userId="e2fcda8a-bf78-47ff-abcc-beb12a3bbd9b" providerId="ADAL" clId="{7B1D571D-6BB9-7647-BAB2-34C323BA4CE0}" dt="2022-02-23T03:12:23.295" v="1240" actId="14100"/>
          <ac:cxnSpMkLst>
            <pc:docMk/>
            <pc:sldMk cId="1566140555" sldId="2090650096"/>
            <ac:cxnSpMk id="21" creationId="{BA340305-648C-405A-AC22-5904697B49D7}"/>
          </ac:cxnSpMkLst>
        </pc:cxnChg>
      </pc:sldChg>
      <pc:sldChg chg="add">
        <pc:chgData name="Vu, Bic" userId="e2fcda8a-bf78-47ff-abcc-beb12a3bbd9b" providerId="ADAL" clId="{7B1D571D-6BB9-7647-BAB2-34C323BA4CE0}" dt="2022-02-23T03:05:48.279" v="723" actId="2890"/>
        <pc:sldMkLst>
          <pc:docMk/>
          <pc:sldMk cId="1021459540" sldId="209065009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FCAEFF-B551-49C4-859F-B1220D0E7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7FABB-3FF1-460E-8E8F-C5392B63B8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C590E-6E1F-447A-AC9C-D84E94C180A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286E9-476B-4676-AFF4-6CFF176C72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DB77A-AC12-40FB-8B89-854C073B3F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01798-5243-43C8-A9B1-6234F705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90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09095-4F22-40D4-8008-E5AC9FFF9E6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A71A3-94CB-405B-96DF-8FCD27735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9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71A3-94CB-405B-96DF-8FCD277350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8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3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71A3-94CB-405B-96DF-8FCD277350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</a:t>
            </a:r>
          </a:p>
          <a:p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https://www.forbes.com/sites/tomcoughlin/2018/11/27/175-zettabytes-by-2025/#6c8999b75459</a:t>
            </a:r>
          </a:p>
          <a:p>
            <a:r>
              <a:rPr lang="en-US" b="1"/>
              <a:t>ROI </a:t>
            </a:r>
          </a:p>
          <a:p>
            <a:r>
              <a:rPr lang="en-US"/>
              <a:t>https://fortune.com/2020/01/24/ai-ibm-human-resources/</a:t>
            </a:r>
          </a:p>
          <a:p>
            <a:r>
              <a:rPr lang="en-US" b="1"/>
              <a:t>National Priority</a:t>
            </a:r>
          </a:p>
          <a:p>
            <a:r>
              <a:rPr lang="en-US" b="0"/>
              <a:t>https://www.fedscoop.com/national-ai-initiative-office-launched/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9E7E8-36E4-467C-8300-85BCF6933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2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</a:t>
            </a:r>
          </a:p>
          <a:p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https://www.forbes.com/sites/tomcoughlin/2018/11/27/175-zettabytes-by-2025/#6c8999b75459</a:t>
            </a:r>
          </a:p>
          <a:p>
            <a:r>
              <a:rPr lang="en-US" b="1"/>
              <a:t>ROI </a:t>
            </a:r>
          </a:p>
          <a:p>
            <a:r>
              <a:rPr lang="en-US"/>
              <a:t>https://fortune.com/2020/01/24/ai-ibm-human-resources/</a:t>
            </a:r>
          </a:p>
          <a:p>
            <a:r>
              <a:rPr lang="en-US" b="1"/>
              <a:t>National Priority</a:t>
            </a:r>
          </a:p>
          <a:p>
            <a:r>
              <a:rPr lang="en-US" b="0"/>
              <a:t>https://www.fedscoop.com/national-ai-initiative-office-launched/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9E7E8-36E4-467C-8300-85BCF6933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8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71A3-94CB-405B-96DF-8FCD277350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71A3-94CB-405B-96DF-8FCD277350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71A3-94CB-405B-96DF-8FCD277350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6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75200" y="5530390"/>
            <a:ext cx="5592012" cy="3240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0BE15B7-7990-4EEB-B8BA-46FB46E170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31788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A71B9E3-4193-4225-82C0-84FC8FD431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77225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BADD3A8-F51A-4725-A7AD-3BAD4136A8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28067142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1DFDACF-5135-410C-A281-9585C4ED1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938712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CF15AB8-856D-4D30-9DE3-4AA69EAACA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66107316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BBD3485-11BA-439B-9FFD-E50E19B22B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5448536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C9FE5A4-CE1A-4BD8-8724-7F2F6BDE2B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24387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1B5CF9B-FEF5-4DA9-B5CF-14D552EA90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7612959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636E192-746B-4558-84C1-5315395E2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83275072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AE3A46E-4731-479C-906E-1E3AAA4516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0737226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8E8D34E-BBC7-49C6-8F14-E0480A6D74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0513206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75325" y="5530390"/>
            <a:ext cx="5594349" cy="3240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1C9681-CD8B-4E98-9C37-771995349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765226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65B2A2-F0CB-405F-A752-14166E4C5E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0919041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36656"/>
            <a:ext cx="11252200" cy="394613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84868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C64FBA9-F7C4-4642-BA06-E9EF1EE90A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96535665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D40C8C3-8B9D-4199-99FF-39D57DEAE9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81985096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D7058F-2A3B-4AB7-8D92-F04137F2DD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277450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6903785-891C-4C8D-A3E3-311E93229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0730623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911796-8B81-4618-9053-CDA211C6C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417910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F247098-75F3-4919-9FD1-5B34A01A4E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42692300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5C6F402-4F0E-43BF-9038-0AA01AF37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9184022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9236A7-2C6E-4460-9A3D-E3AD6C1FE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2702988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171AEE2-B1A7-45D1-8AAE-EA32956B2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08696454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7CC0B0-4E25-4849-AF87-00638C6AD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7657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2646B90-49DD-4D87-8F60-DFE5FAB7F5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9262948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9900" y="1700213"/>
            <a:ext cx="3627438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69900" y="3832225"/>
            <a:ext cx="3627438" cy="21814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2752804-C206-48DD-B8A1-A43991FD30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2130363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615812-9CC0-4D2B-8DF7-7F0621454D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15174822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B2F88DB-5C40-4F14-9CD9-7DBFF5F229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8345158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6962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F56F11-A6CB-4341-9C5E-DE326B8D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21005492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0D19E0-9D61-4F84-8137-342CDD3A2C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3716173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5184" y="6477001"/>
            <a:ext cx="4896560" cy="26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653" y="6477000"/>
            <a:ext cx="5355167" cy="26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867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82378" y="6477001"/>
            <a:ext cx="307975" cy="133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67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867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16DCC85-7ED3-4B64-95CA-B64B5646B9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6207388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349677A-6C3A-4E27-A554-DA774759A9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50804434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84CF59A-7F25-4786-B4C2-D3D1D61CE5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0117827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D8B63AE-6601-4607-B0CC-09F39914A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3032874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3D163FD-FC8C-4596-9CBA-B9D9926A1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725142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5325" y="4102100"/>
            <a:ext cx="8555263" cy="2197101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80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2597" y="4102100"/>
            <a:ext cx="2319503" cy="1725448"/>
          </a:xfrm>
        </p:spPr>
        <p:txBody>
          <a:bodyPr anchor="ctr" anchorCtr="0"/>
          <a:lstStyle>
            <a:lvl1pPr algn="ctr">
              <a:defRPr sz="1200"/>
            </a:lvl1pPr>
          </a:lstStyle>
          <a:p>
            <a:r>
              <a:rPr lang="en-US" sz="1200" noProof="0"/>
              <a:t>Insert sponsorship mark here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402598" y="5935479"/>
            <a:ext cx="2319501" cy="363723"/>
          </a:xfrm>
        </p:spPr>
        <p:txBody>
          <a:bodyPr anchor="b" anchorCtr="0"/>
          <a:lstStyle>
            <a:lvl1pPr>
              <a:lnSpc>
                <a:spcPct val="100000"/>
              </a:lnSpc>
              <a:defRPr sz="1267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D21470-354E-4EEE-9EF6-D6156C63E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7641446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9" y="393192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400" b="1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21840" y="1051560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32286968-895F-4FB6-B265-00EE515817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811000" y="6468814"/>
            <a:ext cx="25082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>
                    <a:lumMod val="65000"/>
                  </a:schemeClr>
                </a:solidFill>
                <a:latin typeface="Open Sans"/>
                <a:cs typeface="Open Sans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US" smtClean="0"/>
              <a:pPr marL="38100">
                <a:spcBef>
                  <a:spcPts val="180"/>
                </a:spcBef>
              </a:pPr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913577B-04E1-4509-87BC-E448F445F3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98506588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191A185-FC45-474A-A100-FF1EB658D2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1110529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7999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252800"/>
            <a:ext cx="4389120" cy="2605200"/>
          </a:xfrm>
          <a:solidFill>
            <a:schemeClr val="bg1"/>
          </a:solidFill>
        </p:spPr>
        <p:txBody>
          <a:bodyPr vert="horz" lIns="365760" tIns="365760" rIns="365760" bIns="1280160" rtlCol="0" anchor="b" anchorCtr="0">
            <a:spAutoFit/>
          </a:bodyPr>
          <a:lstStyle>
            <a:lvl1pPr>
              <a:lnSpc>
                <a:spcPct val="90000"/>
              </a:lnSpc>
              <a:defRPr lang="en-US" sz="3600" b="1" baseline="0" dirty="0">
                <a:solidFill>
                  <a:sysClr val="windowText" lastClr="000000"/>
                </a:solidFill>
                <a:latin typeface="Open Sans" panose="020B0606030504020204" pitchFamily="34" charset="0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2" y="5694829"/>
            <a:ext cx="4389120" cy="1163171"/>
          </a:xfrm>
        </p:spPr>
        <p:txBody>
          <a:bodyPr vert="horz" lIns="365760" tIns="0" rIns="365760" bIns="0" rtlCol="0">
            <a:noAutofit/>
          </a:bodyPr>
          <a:lstStyle>
            <a:lvl1pPr marL="0" indent="0">
              <a:buNone/>
              <a:defRPr lang="en-US" sz="1400" baseline="0" dirty="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subtitle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8EB6DF8-EB35-4E85-AD4A-3A5EC5576F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531421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6EB3C70-3E6F-4054-BC39-1D419C6F6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7803372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14F48D2-78EE-4EC1-AFBD-ABDE3A20E4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58355600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0511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3CD13F1-6A6F-4F89-8CCB-59C2B2D31D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0805554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972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7E2580EE-453B-42D2-AD68-4C5613CA2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6805714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1992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760EE67-862F-4DBB-A5AC-7C7E8FBAA6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6087290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EC4E0CA-C26C-411C-9985-C7C8AC484F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6934017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77D4119-2F7C-44CA-BD81-CF179D3FCE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919786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AC8F787-64B6-4072-A490-4E1EA3712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31807870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6511F54-3D9D-4C2F-A27D-0616F2C100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594655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1189201-24F5-46C3-BB34-06B1CC8106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78377298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2299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E9AEBC7-5210-42A0-91DE-A585F0B398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0435905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6023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66BA5B4-2110-4DC9-84D1-22C75C26B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58083543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2686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F0F018-D966-4EAD-ADA1-27E4C83FDE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0142493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024577-B45C-4307-B071-8185E562C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0140327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188B57-0160-449D-92AF-EC9700403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217249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6F96248-15CC-45F2-91CF-AB25D19430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17646483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BDEECD8-C714-468A-ADDC-78DC738393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1089631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ED2B324-9E95-407B-B65E-892F6ECEC8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378345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85682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13E8ACD-2EFB-49A1-9929-25881BEE23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39257322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7157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0D47838-A114-4584-8EDC-C22A40CFB3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10101063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9896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CBEBFCC-5269-4CD6-8F8D-5061B7F5FB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55523398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60EA57D-77F7-4F9A-8AEB-69A85A74F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71217128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EE0971B-02A5-495B-B349-8BC94164BE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96847929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C0778DD-30E0-43DB-BAE1-DAB22CE913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07245704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C026528-FB60-4A16-81FA-EC6E08C4B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99392437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6721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0A5467-3BB5-462F-8C79-43A995431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1577976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43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4B6CB5B-B81F-42AF-8BB5-4C7361B4D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57211330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8016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48E64BE-C624-4D14-856D-522022E8C0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3615582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A8E23B-5E44-44B5-97F9-B78511FEB5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15134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8770FA5-1129-4257-8B59-E0FC9D213D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680540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4B90C74-90CC-46A3-8D55-179833B74B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0054244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F762002-6144-4E9B-9CB9-164E7D92D6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32787346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Open Sans" panose="020B06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A5A246-C58B-4FA0-8270-8F4FFEAFD1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41386911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384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0" y="669544"/>
            <a:ext cx="6137512" cy="3813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0695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0" y="1050936"/>
            <a:ext cx="6137512" cy="38139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z="140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0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9C52800-F727-414B-A473-3311DC8EE8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139111601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342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6591045" y="2239972"/>
            <a:ext cx="2452738" cy="2728580"/>
            <a:chOff x="6953285" y="3278976"/>
            <a:chExt cx="1506831" cy="16824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497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8922139" y="4968552"/>
            <a:ext cx="32698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628982"/>
            <a:ext cx="7894216" cy="80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1206500"/>
            <a:ext cx="5337175" cy="2257425"/>
          </a:xfrm>
        </p:spPr>
        <p:txBody>
          <a:bodyPr/>
          <a:lstStyle>
            <a:lvl1pPr marL="0" indent="0">
              <a:buNone/>
              <a:defRPr sz="660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sz="6600">
                <a:latin typeface="+mj-lt"/>
              </a:rPr>
              <a:t>Section Header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A512EC79-3D38-4D64-98A6-7049A1EBC2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67462331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5669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17989B4-261F-4D8D-A788-E73774DD09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75987105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F3FC37F-7932-4C37-B01A-5823E09FDF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833250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A9743E8-CB69-45C4-8BF2-12AFA3DAD7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14421429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, Imag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299DCA-C05F-4282-AA0C-388F078A5A7B}"/>
              </a:ext>
            </a:extLst>
          </p:cNvPr>
          <p:cNvGrpSpPr/>
          <p:nvPr userDrawn="1"/>
        </p:nvGrpSpPr>
        <p:grpSpPr>
          <a:xfrm>
            <a:off x="0" y="1295400"/>
            <a:ext cx="5748527" cy="5562600"/>
            <a:chOff x="0" y="1295400"/>
            <a:chExt cx="5748527" cy="556260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DDF6AEC2-75A9-421C-A8A3-416BF6AA236C}"/>
                </a:ext>
              </a:extLst>
            </p:cNvPr>
            <p:cNvSpPr/>
            <p:nvPr/>
          </p:nvSpPr>
          <p:spPr>
            <a:xfrm>
              <a:off x="0" y="1295400"/>
              <a:ext cx="5748527" cy="5562600"/>
            </a:xfrm>
            <a:prstGeom prst="rect">
              <a:avLst/>
            </a:prstGeom>
            <a:blipFill>
              <a:blip r:embed="rId2" cstate="print">
                <a:duotone>
                  <a:prstClr val="black"/>
                  <a:srgbClr val="0070C0">
                    <a:tint val="45000"/>
                    <a:satMod val="400000"/>
                  </a:srgbClr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B67415F9-2D87-4812-B946-34E3CD50F1CE}"/>
                </a:ext>
              </a:extLst>
            </p:cNvPr>
            <p:cNvSpPr/>
            <p:nvPr/>
          </p:nvSpPr>
          <p:spPr>
            <a:xfrm>
              <a:off x="429768" y="2609100"/>
              <a:ext cx="3136391" cy="3578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3C697AE-3EC2-4251-B30A-7F948FABF9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33722"/>
            <a:ext cx="10418233" cy="1592403"/>
          </a:xfrm>
        </p:spPr>
        <p:txBody>
          <a:bodyPr anchor="b"/>
          <a:lstStyle>
            <a:lvl1pPr>
              <a:defRPr sz="3850" b="1"/>
            </a:lvl1pPr>
          </a:lstStyle>
          <a:p>
            <a:r>
              <a:rPr lang="en-US">
                <a:latin typeface="Open Sans" panose="020B0606030504020204" pitchFamily="34" charset="0"/>
              </a:rPr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43816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59397D9-63C0-4667-8752-947E366F30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352484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Member firms and DTTL: Insert appropriate copyright</a:t>
            </a:r>
            <a:b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</a:br>
            <a:r>
              <a:rPr lang="en-US" sz="650" noProof="0">
                <a:solidFill>
                  <a:schemeClr val="bg1"/>
                </a:solidFill>
                <a:latin typeface="Open Sans" panose="020B0606030504020204" pitchFamily="34" charset="0"/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  <a:latin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30B2EF-247E-413E-BFC3-A173CFC9BF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57884" y="219411"/>
            <a:ext cx="1635171" cy="23778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Breadcrumbs</a:t>
            </a:r>
          </a:p>
        </p:txBody>
      </p:sp>
    </p:spTree>
    <p:extLst>
      <p:ext uri="{BB962C8B-B14F-4D97-AF65-F5344CB8AC3E}">
        <p14:creationId xmlns:p14="http://schemas.microsoft.com/office/powerpoint/2010/main" val="201328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emf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ags" Target="../tags/tag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82"/>
            </p:custDataLst>
            <p:extLst>
              <p:ext uri="{D42A27DB-BD31-4B8C-83A1-F6EECF244321}">
                <p14:modId xmlns:p14="http://schemas.microsoft.com/office/powerpoint/2010/main" val="125758765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83" imgW="270" imgH="270" progId="TCLayout.ActiveDocument.1">
                  <p:embed/>
                </p:oleObj>
              </mc:Choice>
              <mc:Fallback>
                <p:oleObj name="think-cell Slide" r:id="rId8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79450" y="386074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10953" y="6477000"/>
            <a:ext cx="30797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1000" spc="0" noProof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900" spc="0" noProof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789626-C586-44B3-8246-3FA855745460}"/>
              </a:ext>
            </a:extLst>
          </p:cNvPr>
          <p:cNvSpPr txBox="1">
            <a:spLocks/>
          </p:cNvSpPr>
          <p:nvPr userDrawn="1"/>
        </p:nvSpPr>
        <p:spPr>
          <a:xfrm>
            <a:off x="914971" y="466344"/>
            <a:ext cx="3355848" cy="2032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7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  <p:sldLayoutId id="2147483857" r:id="rId25"/>
    <p:sldLayoutId id="2147483858" r:id="rId26"/>
    <p:sldLayoutId id="2147483859" r:id="rId27"/>
    <p:sldLayoutId id="2147483860" r:id="rId28"/>
    <p:sldLayoutId id="2147483861" r:id="rId29"/>
    <p:sldLayoutId id="2147483862" r:id="rId30"/>
    <p:sldLayoutId id="2147483863" r:id="rId31"/>
    <p:sldLayoutId id="2147483864" r:id="rId32"/>
    <p:sldLayoutId id="2147483865" r:id="rId33"/>
    <p:sldLayoutId id="2147483867" r:id="rId34"/>
    <p:sldLayoutId id="2147483868" r:id="rId35"/>
    <p:sldLayoutId id="2147483869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88" r:id="rId42"/>
    <p:sldLayoutId id="2147483889" r:id="rId43"/>
    <p:sldLayoutId id="2147483893" r:id="rId44"/>
    <p:sldLayoutId id="2147483895" r:id="rId45"/>
    <p:sldLayoutId id="2147483899" r:id="rId46"/>
    <p:sldLayoutId id="2147483901" r:id="rId47"/>
    <p:sldLayoutId id="2147483903" r:id="rId48"/>
    <p:sldLayoutId id="2147483908" r:id="rId49"/>
    <p:sldLayoutId id="2147483909" r:id="rId50"/>
    <p:sldLayoutId id="2147483911" r:id="rId51"/>
    <p:sldLayoutId id="2147483913" r:id="rId52"/>
    <p:sldLayoutId id="2147483917" r:id="rId53"/>
    <p:sldLayoutId id="2147483919" r:id="rId54"/>
    <p:sldLayoutId id="2147483921" r:id="rId55"/>
    <p:sldLayoutId id="2147483926" r:id="rId56"/>
    <p:sldLayoutId id="2147483927" r:id="rId57"/>
    <p:sldLayoutId id="2147483929" r:id="rId58"/>
    <p:sldLayoutId id="2147483931" r:id="rId59"/>
    <p:sldLayoutId id="2147483935" r:id="rId60"/>
    <p:sldLayoutId id="2147483937" r:id="rId61"/>
    <p:sldLayoutId id="2147483939" r:id="rId62"/>
    <p:sldLayoutId id="2147483944" r:id="rId63"/>
    <p:sldLayoutId id="2147483945" r:id="rId64"/>
    <p:sldLayoutId id="2147483947" r:id="rId65"/>
    <p:sldLayoutId id="2147483949" r:id="rId66"/>
    <p:sldLayoutId id="2147483953" r:id="rId67"/>
    <p:sldLayoutId id="2147483955" r:id="rId68"/>
    <p:sldLayoutId id="2147483957" r:id="rId69"/>
    <p:sldLayoutId id="2147483962" r:id="rId70"/>
    <p:sldLayoutId id="2147483963" r:id="rId71"/>
    <p:sldLayoutId id="2147483965" r:id="rId72"/>
    <p:sldLayoutId id="2147483967" r:id="rId73"/>
    <p:sldLayoutId id="2147483971" r:id="rId74"/>
    <p:sldLayoutId id="2147483973" r:id="rId75"/>
    <p:sldLayoutId id="2147483975" r:id="rId76"/>
    <p:sldLayoutId id="2147483980" r:id="rId77"/>
    <p:sldLayoutId id="2147483981" r:id="rId78"/>
    <p:sldLayoutId id="2147483982" r:id="rId79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000" kern="1200" spc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 spc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spc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spc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45.png"/><Relationship Id="rId5" Type="http://schemas.openxmlformats.org/officeDocument/2006/relationships/image" Target="../media/image21.svg"/><Relationship Id="rId10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48.png"/><Relationship Id="rId5" Type="http://schemas.openxmlformats.org/officeDocument/2006/relationships/image" Target="../media/image21.sv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n-easy-way-to-draw-spider-charts-on-tableau-part-2-377e3a497f39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12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52.png"/><Relationship Id="rId5" Type="http://schemas.openxmlformats.org/officeDocument/2006/relationships/image" Target="../media/image21.svg"/><Relationship Id="rId10" Type="http://schemas.openxmlformats.org/officeDocument/2006/relationships/image" Target="../media/image51.png"/><Relationship Id="rId4" Type="http://schemas.openxmlformats.org/officeDocument/2006/relationships/image" Target="../media/image20.png"/><Relationship Id="rId9" Type="http://schemas.openxmlformats.org/officeDocument/2006/relationships/hyperlink" Target="https://www.tableau.com/about/blog/2015/7/use-radar-charts-compare-dimensions-over-several-metrics-4159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n-easy-way-to-draw-spider-charts-on-tableau-part-2-377e3a497f39" TargetMode="External"/><Relationship Id="rId13" Type="http://schemas.openxmlformats.org/officeDocument/2006/relationships/image" Target="../media/image57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12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55.png"/><Relationship Id="rId5" Type="http://schemas.openxmlformats.org/officeDocument/2006/relationships/image" Target="../media/image21.sv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hyperlink" Target="https://www.tableau.com/about/blog/2015/7/use-radar-charts-compare-dimensions-over-several-metrics-4159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svg"/><Relationship Id="rId3" Type="http://schemas.openxmlformats.org/officeDocument/2006/relationships/tags" Target="../tags/tag23.xml"/><Relationship Id="rId7" Type="http://schemas.openxmlformats.org/officeDocument/2006/relationships/image" Target="../media/image3.emf"/><Relationship Id="rId12" Type="http://schemas.openxmlformats.org/officeDocument/2006/relationships/image" Target="../media/image17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svg"/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12" Type="http://schemas.openxmlformats.org/officeDocument/2006/relationships/image" Target="../media/image1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1.sv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tableau.com/current/pro/desktop/en-us/examples_snowflake.htm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7016D6-71EF-470F-BD75-3B45D1854D4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620E89-5223-45CE-BC09-FE260DEC6B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" name="Picture Placeholder 8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6A82E190-A438-4021-BA3D-46188FB83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4598583" y="0"/>
            <a:ext cx="6592584" cy="6858000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1CC6877-37EB-4319-8B4B-BF7B394326C8}"/>
              </a:ext>
            </a:extLst>
          </p:cNvPr>
          <p:cNvSpPr txBox="1">
            <a:spLocks/>
          </p:cNvSpPr>
          <p:nvPr/>
        </p:nvSpPr>
        <p:spPr>
          <a:xfrm>
            <a:off x="921933" y="2878667"/>
            <a:ext cx="4776903" cy="2634103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Readiness Assessment Standard Operating Procedure</a:t>
            </a:r>
          </a:p>
          <a:p>
            <a:endParaRPr lang="en-US" sz="3200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 Development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0C2B405-EC68-4007-B84C-4B8C0D29CAD7}"/>
              </a:ext>
            </a:extLst>
          </p:cNvPr>
          <p:cNvSpPr txBox="1">
            <a:spLocks/>
          </p:cNvSpPr>
          <p:nvPr/>
        </p:nvSpPr>
        <p:spPr>
          <a:xfrm>
            <a:off x="921932" y="5512770"/>
            <a:ext cx="4776903" cy="379825"/>
          </a:xfrm>
          <a:prstGeom prst="rect">
            <a:avLst/>
          </a:prstGeom>
        </p:spPr>
        <p:txBody>
          <a:bodyPr vert="horz" lIns="0" tIns="4572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February 2022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Connect to Snowflake from Tableau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16990"/>
          </a:xfrm>
        </p:spPr>
        <p:txBody>
          <a:bodyPr/>
          <a:lstStyle/>
          <a:p>
            <a:r>
              <a:rPr lang="en-US" b="1" spc="0" dirty="0"/>
              <a:t>Connect to Data | </a:t>
            </a:r>
            <a:r>
              <a:rPr lang="en-US" dirty="0"/>
              <a:t>Data Source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you replace the mock data with INTERIMD_DATA_2 (Primary Data Source), you will be prompted to connect to your Snowflake account through a pop -up panel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Log Into Snowflake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8BE98-5194-8C48-9412-47720FA4E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998" y="1145227"/>
            <a:ext cx="2884702" cy="3937413"/>
          </a:xfrm>
          <a:prstGeom prst="rect">
            <a:avLst/>
          </a:prstGeom>
        </p:spPr>
      </p:pic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0684DDC0-E9A2-FA41-9AC3-1734F3825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378217"/>
              </p:ext>
            </p:extLst>
          </p:nvPr>
        </p:nvGraphicFramePr>
        <p:xfrm>
          <a:off x="6522720" y="3430984"/>
          <a:ext cx="4618289" cy="2820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014">
                  <a:extLst>
                    <a:ext uri="{9D8B030D-6E8A-4147-A177-3AD203B41FA5}">
                      <a16:colId xmlns:a16="http://schemas.microsoft.com/office/drawing/2014/main" val="3736331548"/>
                    </a:ext>
                  </a:extLst>
                </a:gridCol>
                <a:gridCol w="2861275">
                  <a:extLst>
                    <a:ext uri="{9D8B030D-6E8A-4147-A177-3AD203B41FA5}">
                      <a16:colId xmlns:a16="http://schemas.microsoft.com/office/drawing/2014/main" val="858071149"/>
                    </a:ext>
                  </a:extLst>
                </a:gridCol>
              </a:tblGrid>
              <a:tr h="470456"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Sources and Functions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Three built in data sources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80005"/>
                  </a:ext>
                </a:extLst>
              </a:tr>
              <a:tr h="610223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AI360_mockdata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Local </a:t>
                      </a:r>
                      <a:r>
                        <a:rPr lang="en-US" sz="1100" b="0" i="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cvs</a:t>
                      </a:r>
                      <a:r>
                        <a:rPr lang="en-US" sz="11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 file packaged with notebook. Default data source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861304"/>
                  </a:ext>
                </a:extLst>
              </a:tr>
              <a:tr h="675851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INTERMIM_DATA_2 (Primary Data Source)</a:t>
                      </a: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Snowflake connected live data source. Requires account log-in.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07804"/>
                  </a:ext>
                </a:extLst>
              </a:tr>
              <a:tr h="61022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Wingdings" pitchFamily="2" charset="2"/>
                        </a:rPr>
                        <a:t>AI Readiness </a:t>
                      </a:r>
                      <a:r>
                        <a:rPr lang="en-US" sz="1100" b="1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Wingdings" pitchFamily="2" charset="2"/>
                        </a:rPr>
                        <a:t>Text_Pillar</a:t>
                      </a:r>
                      <a:r>
                        <a:rPr lang="en-US" sz="11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Wingdings" pitchFamily="2" charset="2"/>
                        </a:rPr>
                        <a:t> (Text Excel File)</a:t>
                      </a:r>
                      <a:endParaRPr lang="en-US" sz="1100" b="1" i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7160" marR="137160" marT="137160" marB="137160" anchor="ctr">
                    <a:lnL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Local Excel text data file packaged with notebook containing description of the pillars and readiness tier.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20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8204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897664"/>
                  </a:ext>
                </a:extLst>
              </a:tr>
            </a:tbl>
          </a:graphicData>
        </a:graphic>
      </p:graphicFrame>
      <p:pic>
        <p:nvPicPr>
          <p:cNvPr id="54" name="Picture 5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EF0598E-27DA-7540-9366-9762BD533A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t="11546" r="42298" b="56305"/>
          <a:stretch/>
        </p:blipFill>
        <p:spPr>
          <a:xfrm>
            <a:off x="6522720" y="1115315"/>
            <a:ext cx="4618289" cy="17990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DC471C2-B9E0-8F4E-AE5A-CC2B7EB97864}"/>
              </a:ext>
            </a:extLst>
          </p:cNvPr>
          <p:cNvSpPr txBox="1"/>
          <p:nvPr/>
        </p:nvSpPr>
        <p:spPr>
          <a:xfrm>
            <a:off x="6522720" y="2914398"/>
            <a:ext cx="4618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source for a sheet should have a blue check mark o “INTERIM_DATA_2 (Primary Data Source)” when connected to Snowflake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09F879-CE0F-3F4A-AAE7-E3B32562874B}"/>
              </a:ext>
            </a:extLst>
          </p:cNvPr>
          <p:cNvSpPr txBox="1"/>
          <p:nvPr/>
        </p:nvSpPr>
        <p:spPr>
          <a:xfrm>
            <a:off x="3096999" y="5082640"/>
            <a:ext cx="288470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in pop-up panel for Snowflake connection.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262146-119C-9C4C-952D-FE2C6DB07E25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</p:spTree>
    <p:extLst>
      <p:ext uri="{BB962C8B-B14F-4D97-AF65-F5344CB8AC3E}">
        <p14:creationId xmlns:p14="http://schemas.microsoft.com/office/powerpoint/2010/main" val="24858760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7016D6-71EF-470F-BD75-3B45D1854D4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6" name="Picture Placeholder 5" descr="A picture containing web&#10;&#10;Description automatically generated">
            <a:extLst>
              <a:ext uri="{FF2B5EF4-FFF2-40B4-BE49-F238E27FC236}">
                <a16:creationId xmlns:a16="http://schemas.microsoft.com/office/drawing/2014/main" id="{1C83148D-F3C0-43CB-8419-C4A77366E9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rgbClr val="13A2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2549" r="11250" b="2549"/>
          <a:stretch/>
        </p:blipFill>
        <p:spPr>
          <a:xfrm>
            <a:off x="2769337" y="641875"/>
            <a:ext cx="8819768" cy="5574246"/>
          </a:xfr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1CC6877-37EB-4319-8B4B-BF7B394326C8}"/>
              </a:ext>
            </a:extLst>
          </p:cNvPr>
          <p:cNvSpPr txBox="1">
            <a:spLocks/>
          </p:cNvSpPr>
          <p:nvPr/>
        </p:nvSpPr>
        <p:spPr>
          <a:xfrm>
            <a:off x="921933" y="4614787"/>
            <a:ext cx="4687757" cy="897983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 </a:t>
            </a:r>
            <a:b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5435320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Using Tableau’s group function to edit organization name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3564"/>
          </a:xfrm>
        </p:spPr>
        <p:txBody>
          <a:bodyPr/>
          <a:lstStyle/>
          <a:p>
            <a:r>
              <a:rPr lang="en-US" b="1" spc="0" dirty="0"/>
              <a:t>Filters | </a:t>
            </a:r>
            <a:r>
              <a:rPr lang="en-US" spc="0" dirty="0"/>
              <a:t>Organizations Names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manual process to create categorical options for the drop down filter on Dashboard 1 called ‘Report prepared for:”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filter is linked to the </a:t>
            </a:r>
            <a:r>
              <a:rPr lang="en-US" dirty="0" err="1"/>
              <a:t>KPI_Responses</a:t>
            </a:r>
            <a:r>
              <a:rPr lang="en-US" dirty="0"/>
              <a:t> sheet displayed on Dashboard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source data is the “Organization” data column from Snowflake INTERIM_DATA_2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existing data source for the filter is the grouped version of the organization data called “</a:t>
            </a:r>
            <a:r>
              <a:rPr lang="en-US" dirty="0" err="1"/>
              <a:t>Org_Group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Check “</a:t>
            </a:r>
            <a:r>
              <a:rPr lang="en-US" b="1" dirty="0" err="1"/>
              <a:t>Org_Group</a:t>
            </a:r>
            <a:r>
              <a:rPr lang="en-US" b="1" dirty="0"/>
              <a:t>” for updates and make edits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Group Organization Names</a:t>
            </a:r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5EF500-EC00-C74A-825B-AFB7C447C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2104" y="1111415"/>
            <a:ext cx="4915807" cy="25363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4610CF-E73F-0A49-9A8F-6A9BC16534AA}"/>
              </a:ext>
            </a:extLst>
          </p:cNvPr>
          <p:cNvSpPr txBox="1"/>
          <p:nvPr/>
        </p:nvSpPr>
        <p:spPr>
          <a:xfrm>
            <a:off x="3082104" y="3676010"/>
            <a:ext cx="2743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 as it appears at the top of Dashboard 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C27C0F-AC81-F045-8845-2587E99228E2}"/>
              </a:ext>
            </a:extLst>
          </p:cNvPr>
          <p:cNvSpPr txBox="1"/>
          <p:nvPr/>
        </p:nvSpPr>
        <p:spPr>
          <a:xfrm>
            <a:off x="8693230" y="3493917"/>
            <a:ext cx="219693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dropdown “Report prepared for:” menu on Dashboard 1 can be edited from the Survey Responses KPI sheet.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11BA2B-7258-9B42-A7A5-A8BDFE978DB8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54726D-7AB5-A54C-AA20-1FAFBA500BF6}"/>
              </a:ext>
            </a:extLst>
          </p:cNvPr>
          <p:cNvGrpSpPr/>
          <p:nvPr/>
        </p:nvGrpSpPr>
        <p:grpSpPr>
          <a:xfrm>
            <a:off x="8597590" y="1055915"/>
            <a:ext cx="2380057" cy="2373086"/>
            <a:chOff x="8597590" y="1055915"/>
            <a:chExt cx="2380057" cy="2373086"/>
          </a:xfrm>
          <a:noFill/>
        </p:grpSpPr>
        <p:pic>
          <p:nvPicPr>
            <p:cNvPr id="21" name="Picture 20" descr="Application&#10;&#10;Description automatically generated with low confidence">
              <a:extLst>
                <a:ext uri="{FF2B5EF4-FFF2-40B4-BE49-F238E27FC236}">
                  <a16:creationId xmlns:a16="http://schemas.microsoft.com/office/drawing/2014/main" id="{94EC50DD-FB8A-174E-BD19-DAABA2822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057" t="6509" r="14914" b="6219"/>
            <a:stretch/>
          </p:blipFill>
          <p:spPr>
            <a:xfrm>
              <a:off x="8597590" y="1055915"/>
              <a:ext cx="2380057" cy="2373086"/>
            </a:xfrm>
            <a:prstGeom prst="rect">
              <a:avLst/>
            </a:prstGeom>
            <a:grpFill/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98D8239-6DC1-B040-9FAB-108F7D102387}"/>
                </a:ext>
              </a:extLst>
            </p:cNvPr>
            <p:cNvSpPr/>
            <p:nvPr/>
          </p:nvSpPr>
          <p:spPr bwMode="gray">
            <a:xfrm>
              <a:off x="10626647" y="1628673"/>
              <a:ext cx="351000" cy="351000"/>
            </a:xfrm>
            <a:prstGeom prst="ellipse">
              <a:avLst/>
            </a:prstGeom>
            <a:grpFill/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2325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Using Tableau’s group function to edit organization name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3564"/>
          </a:xfrm>
        </p:spPr>
        <p:txBody>
          <a:bodyPr/>
          <a:lstStyle/>
          <a:p>
            <a:r>
              <a:rPr lang="en-US" b="1" spc="0" dirty="0"/>
              <a:t>Filters | </a:t>
            </a:r>
            <a:r>
              <a:rPr lang="en-US" spc="0" dirty="0"/>
              <a:t>Organizations Names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source data is the “Organization” data column from Snowflake INTERIM_DATA_2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existing data source for the filter is the grouped version of the organization data called “</a:t>
            </a:r>
            <a:r>
              <a:rPr lang="en-US" dirty="0" err="1"/>
              <a:t>Org_Group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Check “</a:t>
            </a:r>
            <a:r>
              <a:rPr lang="en-US" b="1" dirty="0" err="1"/>
              <a:t>Org_Group</a:t>
            </a:r>
            <a:r>
              <a:rPr lang="en-US" b="1" dirty="0"/>
              <a:t>” for updates and make edits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Group Organization Names</a:t>
            </a:r>
          </a:p>
        </p:txBody>
      </p:sp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F6D757-7BF3-9F47-BFE8-0EA93D8EC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859" y="1151906"/>
            <a:ext cx="2417735" cy="4857008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DB466A-7A10-2941-9E96-E398F3D69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160813"/>
            <a:ext cx="2202121" cy="3048000"/>
          </a:xfrm>
          <a:prstGeom prst="rect">
            <a:avLst/>
          </a:prstGeom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97E17-AB62-AF42-B5C3-BBD43824C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5108" y="1151906"/>
            <a:ext cx="2216998" cy="30638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BDCB89-232D-0147-906D-4CE29C005AC2}"/>
              </a:ext>
            </a:extLst>
          </p:cNvPr>
          <p:cNvSpPr txBox="1"/>
          <p:nvPr/>
        </p:nvSpPr>
        <p:spPr>
          <a:xfrm>
            <a:off x="3099461" y="6051076"/>
            <a:ext cx="219693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Locate ”Org Group” data dimension.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click “Edit Group”.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E141C7-72AB-6A47-9C0E-E9B0490CB584}"/>
              </a:ext>
            </a:extLst>
          </p:cNvPr>
          <p:cNvSpPr txBox="1"/>
          <p:nvPr/>
        </p:nvSpPr>
        <p:spPr>
          <a:xfrm>
            <a:off x="6210300" y="4269777"/>
            <a:ext cx="219693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items to group.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the ”Group” button.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i="1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Items can be ungrouped or dragged to move between groups.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C3A6F-CA6C-EC41-A6DF-A013494906B6}"/>
              </a:ext>
            </a:extLst>
          </p:cNvPr>
          <p:cNvSpPr txBox="1"/>
          <p:nvPr/>
        </p:nvSpPr>
        <p:spPr>
          <a:xfrm>
            <a:off x="8839200" y="4269777"/>
            <a:ext cx="219693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Rename group label.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will be the label that appears as an option in the dropdown menu.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”OK” when finished.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8AF4C-66C1-EE41-B0E2-BA88E19FD5C0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</p:spTree>
    <p:extLst>
      <p:ext uri="{BB962C8B-B14F-4D97-AF65-F5344CB8AC3E}">
        <p14:creationId xmlns:p14="http://schemas.microsoft.com/office/powerpoint/2010/main" val="24278780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Organization name display on dashboards.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dirty="0"/>
              <a:t>Filters | </a:t>
            </a:r>
            <a:r>
              <a:rPr lang="en-US" dirty="0"/>
              <a:t>Organizations Names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to properly display the ”Report Prepared for: …” text at the top of each dashboard, use the “</a:t>
            </a:r>
            <a:r>
              <a:rPr lang="en-US" dirty="0" err="1"/>
              <a:t>Org_Group_Desc</a:t>
            </a:r>
            <a:r>
              <a:rPr lang="en-US" dirty="0"/>
              <a:t>” calculation in the body text of the ”</a:t>
            </a:r>
            <a:r>
              <a:rPr lang="en-US" dirty="0" err="1"/>
              <a:t>ReportFor</a:t>
            </a:r>
            <a:r>
              <a:rPr lang="en-US" dirty="0"/>
              <a:t>” sheet. (Otherwise multiple lines of text will appear when “(All)” is selected from the Organization dropdown menu.)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The “</a:t>
            </a:r>
            <a:r>
              <a:rPr lang="en-US" i="1" dirty="0" err="1"/>
              <a:t>Org_Group_Desc</a:t>
            </a:r>
            <a:r>
              <a:rPr lang="en-US" i="1" dirty="0"/>
              <a:t>” calculation uses the ”</a:t>
            </a:r>
            <a:r>
              <a:rPr lang="en-US" i="1" dirty="0" err="1"/>
              <a:t>Org_Group</a:t>
            </a:r>
            <a:r>
              <a:rPr lang="en-US" i="1" dirty="0"/>
              <a:t>” function for organization names.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Change Data Source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E1145E-8725-AB44-9CDB-D30A3EE0B6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3111365" y="2575034"/>
            <a:ext cx="5177437" cy="379883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37FCF3-70A6-2E49-B88F-8DF44E1D0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65" y="1127760"/>
            <a:ext cx="8187559" cy="8591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E4B666-494A-244A-ACE7-15C22398AF8F}"/>
              </a:ext>
            </a:extLst>
          </p:cNvPr>
          <p:cNvSpPr txBox="1"/>
          <p:nvPr/>
        </p:nvSpPr>
        <p:spPr>
          <a:xfrm>
            <a:off x="3111365" y="2043755"/>
            <a:ext cx="21969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the organization name appears at the top of Dashboards 2, 3 and 4.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651146-A1AA-C14E-A50B-98BFC064AEE9}"/>
              </a:ext>
            </a:extLst>
          </p:cNvPr>
          <p:cNvSpPr txBox="1"/>
          <p:nvPr/>
        </p:nvSpPr>
        <p:spPr>
          <a:xfrm>
            <a:off x="8372014" y="6073974"/>
            <a:ext cx="2196935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Calculation used to display organization name.</a:t>
            </a:r>
          </a:p>
        </p:txBody>
      </p:sp>
    </p:spTree>
    <p:extLst>
      <p:ext uri="{BB962C8B-B14F-4D97-AF65-F5344CB8AC3E}">
        <p14:creationId xmlns:p14="http://schemas.microsoft.com/office/powerpoint/2010/main" val="219610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7016D6-71EF-470F-BD75-3B45D1854D4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6" name="Picture Placeholder 5" descr="A picture containing web&#10;&#10;Description automatically generated">
            <a:extLst>
              <a:ext uri="{FF2B5EF4-FFF2-40B4-BE49-F238E27FC236}">
                <a16:creationId xmlns:a16="http://schemas.microsoft.com/office/drawing/2014/main" id="{1C83148D-F3C0-43CB-8419-C4A77366E9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rgbClr val="13A2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2549" r="11250" b="2549"/>
          <a:stretch/>
        </p:blipFill>
        <p:spPr>
          <a:xfrm>
            <a:off x="2769337" y="641875"/>
            <a:ext cx="8819768" cy="5574246"/>
          </a:xfr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1CC6877-37EB-4319-8B4B-BF7B394326C8}"/>
              </a:ext>
            </a:extLst>
          </p:cNvPr>
          <p:cNvSpPr txBox="1">
            <a:spLocks/>
          </p:cNvSpPr>
          <p:nvPr/>
        </p:nvSpPr>
        <p:spPr>
          <a:xfrm>
            <a:off x="921933" y="4614787"/>
            <a:ext cx="4687757" cy="897983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 </a:t>
            </a:r>
            <a:b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0918115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Calculations to display text readout for each pillar.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AI Readiness | </a:t>
            </a:r>
            <a:r>
              <a:rPr lang="en-US" spc="0" dirty="0"/>
              <a:t>Pillar Text (1 of 2)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Pillar AI Readiness text draws from the AI Readiness text Excel file based on scores calculated from the survey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 each sheet for Section (Pillar) and </a:t>
            </a:r>
            <a:r>
              <a:rPr lang="en-US" dirty="0" err="1"/>
              <a:t>Org_Group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“</a:t>
            </a:r>
            <a:r>
              <a:rPr lang="en-US" dirty="0" err="1"/>
              <a:t>Score_Status</a:t>
            </a:r>
            <a:r>
              <a:rPr lang="en-US" dirty="0"/>
              <a:t>” calculation in the sheet title, and the “</a:t>
            </a:r>
            <a:r>
              <a:rPr lang="en-US" dirty="0" err="1"/>
              <a:t>Score_Text</a:t>
            </a:r>
            <a:r>
              <a:rPr lang="en-US" dirty="0"/>
              <a:t>” calculation in the body of the sheet.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Pillar Text Settings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11533" y="4144347"/>
            <a:ext cx="29891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Pillar text settings and filters.</a:t>
            </a:r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92833D3-B637-2944-A06A-BF0A91BEE5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5870"/>
          <a:stretch/>
        </p:blipFill>
        <p:spPr>
          <a:xfrm>
            <a:off x="3011533" y="1127759"/>
            <a:ext cx="5695604" cy="298555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C218D65-2D44-7049-AAD0-540911C84E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99" y="4523898"/>
            <a:ext cx="2720438" cy="1658349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AA74C2-FFA9-E945-851C-8585BBD90E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34" y="4523897"/>
            <a:ext cx="2738860" cy="16583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BEDD1B-8267-DD47-8C18-4010F75D1E39}"/>
              </a:ext>
            </a:extLst>
          </p:cNvPr>
          <p:cNvSpPr txBox="1"/>
          <p:nvPr/>
        </p:nvSpPr>
        <p:spPr>
          <a:xfrm>
            <a:off x="3011533" y="6178181"/>
            <a:ext cx="23238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text settings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E5E9E5-010B-8443-9A84-C248968F4363}"/>
              </a:ext>
            </a:extLst>
          </p:cNvPr>
          <p:cNvSpPr txBox="1"/>
          <p:nvPr/>
        </p:nvSpPr>
        <p:spPr>
          <a:xfrm>
            <a:off x="5986699" y="6182246"/>
            <a:ext cx="23238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text settings</a:t>
            </a:r>
          </a:p>
        </p:txBody>
      </p:sp>
    </p:spTree>
    <p:extLst>
      <p:ext uri="{BB962C8B-B14F-4D97-AF65-F5344CB8AC3E}">
        <p14:creationId xmlns:p14="http://schemas.microsoft.com/office/powerpoint/2010/main" val="3132320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Calculations to display text readout for each pillar.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AI Readiness | </a:t>
            </a:r>
            <a:r>
              <a:rPr lang="en-US" spc="0" dirty="0"/>
              <a:t>Pillar Text (2 of 2)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Q_Score</a:t>
            </a:r>
            <a:r>
              <a:rPr lang="en-US" dirty="0"/>
              <a:t> normalizes the “Value” (numeric value based on survey responses.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“</a:t>
            </a:r>
            <a:r>
              <a:rPr lang="en-US" dirty="0" err="1"/>
              <a:t>Score_Status</a:t>
            </a:r>
            <a:r>
              <a:rPr lang="en-US" dirty="0"/>
              <a:t>” calculation in the sheet title, and the “</a:t>
            </a:r>
            <a:r>
              <a:rPr lang="en-US" dirty="0" err="1"/>
              <a:t>Score_Text</a:t>
            </a:r>
            <a:r>
              <a:rPr lang="en-US" dirty="0"/>
              <a:t>” calculation in the body of the sheet.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Pillar Text Settings</a:t>
            </a:r>
          </a:p>
        </p:txBody>
      </p:sp>
      <p:pic>
        <p:nvPicPr>
          <p:cNvPr id="30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213442-9DF7-374E-AD56-154E3A95F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74" y="1127760"/>
            <a:ext cx="3979379" cy="25058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1B56D9-5030-7945-8AC6-A355F1FCC144}"/>
              </a:ext>
            </a:extLst>
          </p:cNvPr>
          <p:cNvSpPr txBox="1"/>
          <p:nvPr/>
        </p:nvSpPr>
        <p:spPr>
          <a:xfrm>
            <a:off x="3046674" y="3664623"/>
            <a:ext cx="35970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 err="1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Q_Score</a:t>
            </a: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calculation</a:t>
            </a:r>
          </a:p>
        </p:txBody>
      </p:sp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7BD1A9-B653-A64D-B91D-9BD99B646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83" y="1131562"/>
            <a:ext cx="3954867" cy="24982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586650-F254-034C-AD5B-C71E288AD5D6}"/>
              </a:ext>
            </a:extLst>
          </p:cNvPr>
          <p:cNvSpPr txBox="1"/>
          <p:nvPr/>
        </p:nvSpPr>
        <p:spPr>
          <a:xfrm>
            <a:off x="7209783" y="3664623"/>
            <a:ext cx="35970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 err="1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Score_Status</a:t>
            </a: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Calculation used in titles</a:t>
            </a:r>
          </a:p>
        </p:txBody>
      </p:sp>
      <p:pic>
        <p:nvPicPr>
          <p:cNvPr id="38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FB037B-C47B-9641-AE10-D39CD19B0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74" y="4149767"/>
            <a:ext cx="3954869" cy="17126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F18313-9F95-8144-B845-5EEB652D8330}"/>
              </a:ext>
            </a:extLst>
          </p:cNvPr>
          <p:cNvSpPr txBox="1"/>
          <p:nvPr/>
        </p:nvSpPr>
        <p:spPr>
          <a:xfrm>
            <a:off x="3046674" y="5888534"/>
            <a:ext cx="35970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 err="1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Score_Text</a:t>
            </a: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calculation used in body text</a:t>
            </a:r>
          </a:p>
        </p:txBody>
      </p:sp>
    </p:spTree>
    <p:extLst>
      <p:ext uri="{BB962C8B-B14F-4D97-AF65-F5344CB8AC3E}">
        <p14:creationId xmlns:p14="http://schemas.microsoft.com/office/powerpoint/2010/main" val="24608801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Slider chart set-up and filters.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Charts | </a:t>
            </a:r>
            <a:r>
              <a:rPr lang="en-US" dirty="0"/>
              <a:t>Slider Charts (1 of 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Slider chart is a circle mark based on the Value data (numeric survey response) and a selection of </a:t>
            </a:r>
            <a:r>
              <a:rPr lang="en-US" dirty="0" err="1"/>
              <a:t>filtes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Column display is based on the AVG(Value).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Rows contain Grouping (text responses from survey). AGG(AVG(0)) is used to place the circle in the vertical center of each row.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Exclude “Don’t know” from the Answer as a precaution to filter out 0 values that can cause bias.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sure to check that Q_ID filter is showing the matching survey questions and responses.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Slider Chart Filters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08097" y="3313484"/>
            <a:ext cx="271261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 and display settings for Slider charts.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F3FE32D-71C8-BE45-A30F-B126BAE4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33" y="1127761"/>
            <a:ext cx="4529445" cy="2154685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9C802C-223C-4140-B5E6-E89FB03D92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97" y="3601309"/>
            <a:ext cx="2178327" cy="2798064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6EDC5F-21CF-B74E-8CF9-083C880B2A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78" y="3614574"/>
            <a:ext cx="2178317" cy="27888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75CE52-1E94-3A41-899C-F029E07CF09E}"/>
              </a:ext>
            </a:extLst>
          </p:cNvPr>
          <p:cNvSpPr txBox="1"/>
          <p:nvPr/>
        </p:nvSpPr>
        <p:spPr>
          <a:xfrm>
            <a:off x="3008097" y="6417929"/>
            <a:ext cx="271261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Answer filter, exclude “Don’t know”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4D80A-0814-A247-B4D1-BB138C3C99BA}"/>
              </a:ext>
            </a:extLst>
          </p:cNvPr>
          <p:cNvSpPr txBox="1"/>
          <p:nvPr/>
        </p:nvSpPr>
        <p:spPr>
          <a:xfrm>
            <a:off x="6033520" y="6442616"/>
            <a:ext cx="21783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sure the Q_IDs selected are relevant to this section</a:t>
            </a:r>
          </a:p>
        </p:txBody>
      </p:sp>
      <p:pic>
        <p:nvPicPr>
          <p:cNvPr id="31" name="Picture 3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EB4F967-FBD5-6D41-B4F9-53159FE6E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70" y="1127760"/>
            <a:ext cx="3545634" cy="21590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C81450-41B6-C04D-9559-96D07E56BAA7}"/>
              </a:ext>
            </a:extLst>
          </p:cNvPr>
          <p:cNvSpPr txBox="1"/>
          <p:nvPr/>
        </p:nvSpPr>
        <p:spPr>
          <a:xfrm>
            <a:off x="7749431" y="3313484"/>
            <a:ext cx="35456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“Wording” data is used to display the question in the title</a:t>
            </a:r>
          </a:p>
        </p:txBody>
      </p:sp>
    </p:spTree>
    <p:extLst>
      <p:ext uri="{BB962C8B-B14F-4D97-AF65-F5344CB8AC3E}">
        <p14:creationId xmlns:p14="http://schemas.microsoft.com/office/powerpoint/2010/main" val="4278693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Slider chart set-up and filters.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Charts | </a:t>
            </a:r>
            <a:r>
              <a:rPr lang="en-US" dirty="0"/>
              <a:t>Slider Charts (2 of 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default the notebook is set to read a local csv file named “AI350_mockdata”.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read in live data, connect the notebook to Snowflake.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Slider Chart Display Settings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33859" y="3428999"/>
            <a:ext cx="28019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 and display settings for Slider charts.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F3FE32D-71C8-BE45-A30F-B126BAE4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33" y="1127761"/>
            <a:ext cx="4837523" cy="230124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EB86B3-3978-7D42-9FB7-7907A4415A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/>
          <a:stretch/>
        </p:blipFill>
        <p:spPr>
          <a:xfrm>
            <a:off x="3033859" y="3780720"/>
            <a:ext cx="1292238" cy="2247867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D80601B-631C-8946-9B48-CB59283D0F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/>
          <a:stretch/>
        </p:blipFill>
        <p:spPr>
          <a:xfrm>
            <a:off x="4497011" y="3780720"/>
            <a:ext cx="3368893" cy="17547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68859C-E126-AB42-BDFC-621E89679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574" y="1127760"/>
            <a:ext cx="2801930" cy="401072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402C73-11CF-7C4E-9D24-9E3B9BDF2DEB}"/>
              </a:ext>
            </a:extLst>
          </p:cNvPr>
          <p:cNvSpPr txBox="1"/>
          <p:nvPr/>
        </p:nvSpPr>
        <p:spPr>
          <a:xfrm>
            <a:off x="3033859" y="6025444"/>
            <a:ext cx="1696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X Axis by right clicking AVG(Value) in the Columns area and “Show Header”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0F2FAE-0BA6-144D-866D-D922D1923866}"/>
              </a:ext>
            </a:extLst>
          </p:cNvPr>
          <p:cNvSpPr txBox="1"/>
          <p:nvPr/>
        </p:nvSpPr>
        <p:spPr>
          <a:xfrm>
            <a:off x="4501991" y="5532674"/>
            <a:ext cx="33470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Axis displayed. Format X Axis.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5316-323A-EA49-98EA-79256D4CADFF}"/>
              </a:ext>
            </a:extLst>
          </p:cNvPr>
          <p:cNvSpPr txBox="1"/>
          <p:nvPr/>
        </p:nvSpPr>
        <p:spPr>
          <a:xfrm>
            <a:off x="8497575" y="5173472"/>
            <a:ext cx="28019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Axis Should be set with a Fixed start of 0 and Fixed end of 4.</a:t>
            </a:r>
          </a:p>
        </p:txBody>
      </p:sp>
    </p:spTree>
    <p:extLst>
      <p:ext uri="{BB962C8B-B14F-4D97-AF65-F5344CB8AC3E}">
        <p14:creationId xmlns:p14="http://schemas.microsoft.com/office/powerpoint/2010/main" val="6213138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orm&#10;&#10;Description automatically generated">
            <a:extLst>
              <a:ext uri="{FF2B5EF4-FFF2-40B4-BE49-F238E27FC236}">
                <a16:creationId xmlns:a16="http://schemas.microsoft.com/office/drawing/2014/main" id="{519AB74C-A9C8-4A6A-844B-FF1034857D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9" y="668313"/>
            <a:ext cx="6392914" cy="639291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Table of Contents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66FC5E4-0ABA-4923-81DA-A90E86BC7FB0}"/>
              </a:ext>
            </a:extLst>
          </p:cNvPr>
          <p:cNvSpPr txBox="1"/>
          <p:nvPr/>
        </p:nvSpPr>
        <p:spPr>
          <a:xfrm rot="3660000">
            <a:off x="560714" y="4782040"/>
            <a:ext cx="1246463" cy="602363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E409647-5009-4CFA-B791-074F28E39EFA}"/>
              </a:ext>
            </a:extLst>
          </p:cNvPr>
          <p:cNvCxnSpPr>
            <a:cxnSpLocks/>
          </p:cNvCxnSpPr>
          <p:nvPr/>
        </p:nvCxnSpPr>
        <p:spPr>
          <a:xfrm rot="6986220">
            <a:off x="1022041" y="4620663"/>
            <a:ext cx="252856" cy="228746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17F375F-AFDD-40DA-B224-E01BA503C699}"/>
              </a:ext>
            </a:extLst>
          </p:cNvPr>
          <p:cNvSpPr txBox="1"/>
          <p:nvPr/>
        </p:nvSpPr>
        <p:spPr>
          <a:xfrm rot="4564415">
            <a:off x="716479" y="4164057"/>
            <a:ext cx="1082901" cy="289292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Enterprise </a:t>
            </a:r>
            <a:b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Strategy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3773F1-D91B-4873-816D-5BA281B91776}"/>
              </a:ext>
            </a:extLst>
          </p:cNvPr>
          <p:cNvSpPr txBox="1"/>
          <p:nvPr/>
        </p:nvSpPr>
        <p:spPr>
          <a:xfrm rot="3710804">
            <a:off x="1081492" y="4857378"/>
            <a:ext cx="718895" cy="19625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b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A342C9-56FA-41D9-B825-4F175008B22B}"/>
              </a:ext>
            </a:extLst>
          </p:cNvPr>
          <p:cNvSpPr txBox="1"/>
          <p:nvPr/>
        </p:nvSpPr>
        <p:spPr>
          <a:xfrm>
            <a:off x="7510865" y="4382959"/>
            <a:ext cx="4393857" cy="98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Chronicle Display Black" charset="0"/>
                <a:cs typeface="Chronicle Display Black" charset="0"/>
              </a:rPr>
              <a:t>Data Visualizations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cs typeface="Open Sans"/>
              </a:rPr>
              <a:t>Development instructions for text and data visualizations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2FF18F-639D-4774-8D60-FB77ABB1A6CC}"/>
              </a:ext>
            </a:extLst>
          </p:cNvPr>
          <p:cNvGrpSpPr/>
          <p:nvPr/>
        </p:nvGrpSpPr>
        <p:grpSpPr>
          <a:xfrm>
            <a:off x="6806753" y="1062581"/>
            <a:ext cx="5097969" cy="3898597"/>
            <a:chOff x="6806753" y="1062581"/>
            <a:chExt cx="5097969" cy="38985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2C60A2-B0BE-4AB7-BEA3-5304228A8737}"/>
                </a:ext>
              </a:extLst>
            </p:cNvPr>
            <p:cNvSpPr txBox="1"/>
            <p:nvPr/>
          </p:nvSpPr>
          <p:spPr>
            <a:xfrm>
              <a:off x="7510864" y="1196160"/>
              <a:ext cx="4393857" cy="984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>
                <a:lnSpc>
                  <a:spcPct val="850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" panose="020B0606030504020204" pitchFamily="34" charset="0"/>
                  <a:ea typeface="Chronicle Display Black" charset="0"/>
                  <a:cs typeface="Chronicle Display Black" charset="0"/>
                </a:rPr>
                <a:t>File System &amp; Development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Open Sans" panose="020B0606030504020204" pitchFamily="34" charset="0"/>
                  <a:cs typeface="Open Sans"/>
                </a:rPr>
                <a:t>File locations and checklist to get started</a:t>
              </a:r>
            </a:p>
          </p:txBody>
        </p:sp>
        <p:grpSp>
          <p:nvGrpSpPr>
            <p:cNvPr id="11" name="Group 53">
              <a:extLst>
                <a:ext uri="{FF2B5EF4-FFF2-40B4-BE49-F238E27FC236}">
                  <a16:creationId xmlns:a16="http://schemas.microsoft.com/office/drawing/2014/main" id="{EF77A8B0-B397-4B55-89FF-26E47E0A7F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06753" y="1062581"/>
              <a:ext cx="683788" cy="685801"/>
              <a:chOff x="5183" y="1046"/>
              <a:chExt cx="340" cy="341"/>
            </a:xfrm>
            <a:solidFill>
              <a:srgbClr val="7ACAEE"/>
            </a:solidFill>
          </p:grpSpPr>
          <p:sp>
            <p:nvSpPr>
              <p:cNvPr id="12" name="Freeform 54">
                <a:extLst>
                  <a:ext uri="{FF2B5EF4-FFF2-40B4-BE49-F238E27FC236}">
                    <a16:creationId xmlns:a16="http://schemas.microsoft.com/office/drawing/2014/main" id="{6445DF82-ACBA-4B50-A349-B575DF7D43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55">
                <a:extLst>
                  <a:ext uri="{FF2B5EF4-FFF2-40B4-BE49-F238E27FC236}">
                    <a16:creationId xmlns:a16="http://schemas.microsoft.com/office/drawing/2014/main" id="{640C208A-4118-4A74-BEA5-588EFD271B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8DE107-0209-4CBA-A6D4-9950BFDDBCCC}"/>
                </a:ext>
              </a:extLst>
            </p:cNvPr>
            <p:cNvSpPr txBox="1"/>
            <p:nvPr/>
          </p:nvSpPr>
          <p:spPr>
            <a:xfrm>
              <a:off x="7510865" y="3329338"/>
              <a:ext cx="4393857" cy="984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>
                <a:lnSpc>
                  <a:spcPct val="850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" panose="020B0606030504020204" pitchFamily="34" charset="0"/>
                  <a:ea typeface="Chronicle Display Black" charset="0"/>
                  <a:cs typeface="Chronicle Display Black" charset="0"/>
                </a:rPr>
                <a:t>Filters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Open Sans" panose="020B0606030504020204" pitchFamily="34" charset="0"/>
                  <a:cs typeface="Open Sans"/>
                </a:rPr>
                <a:t>Tableau filter configurations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86E6EC2-5A33-465D-86A7-FB2F3436518F}"/>
                </a:ext>
              </a:extLst>
            </p:cNvPr>
            <p:cNvGrpSpPr/>
            <p:nvPr/>
          </p:nvGrpSpPr>
          <p:grpSpPr>
            <a:xfrm>
              <a:off x="6806797" y="3208788"/>
              <a:ext cx="685804" cy="685804"/>
              <a:chOff x="6806797" y="2076826"/>
              <a:chExt cx="685804" cy="685804"/>
            </a:xfrm>
          </p:grpSpPr>
          <p:sp>
            <p:nvSpPr>
              <p:cNvPr id="32" name="Freeform 623">
                <a:extLst>
                  <a:ext uri="{FF2B5EF4-FFF2-40B4-BE49-F238E27FC236}">
                    <a16:creationId xmlns:a16="http://schemas.microsoft.com/office/drawing/2014/main" id="{2B75559C-AD8E-4DCD-97CA-778EC380FD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13A2D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" name="Graphic 4" descr="Target">
                <a:extLst>
                  <a:ext uri="{FF2B5EF4-FFF2-40B4-BE49-F238E27FC236}">
                    <a16:creationId xmlns:a16="http://schemas.microsoft.com/office/drawing/2014/main" id="{EDF20F9A-82FF-4F0A-AED2-5D565AB53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EB0657-2578-4EE2-82EB-54F5E0EBA0AB}"/>
                </a:ext>
              </a:extLst>
            </p:cNvPr>
            <p:cNvGrpSpPr/>
            <p:nvPr/>
          </p:nvGrpSpPr>
          <p:grpSpPr>
            <a:xfrm>
              <a:off x="6806753" y="4275378"/>
              <a:ext cx="685800" cy="685800"/>
              <a:chOff x="6806753" y="3091011"/>
              <a:chExt cx="685800" cy="685800"/>
            </a:xfrm>
          </p:grpSpPr>
          <p:sp>
            <p:nvSpPr>
              <p:cNvPr id="18" name="Freeform 727">
                <a:extLst>
                  <a:ext uri="{FF2B5EF4-FFF2-40B4-BE49-F238E27FC236}">
                    <a16:creationId xmlns:a16="http://schemas.microsoft.com/office/drawing/2014/main" id="{F92BFBDF-2AF4-4D43-BACC-99643D4A0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0878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7" name="Graphic 6" descr="Head with gears">
                <a:extLst>
                  <a:ext uri="{FF2B5EF4-FFF2-40B4-BE49-F238E27FC236}">
                    <a16:creationId xmlns:a16="http://schemas.microsoft.com/office/drawing/2014/main" id="{52088CCB-08A0-49A7-871E-ED373A702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C41DC4-9A95-4280-B777-EE3814BDC8F4}"/>
                </a:ext>
              </a:extLst>
            </p:cNvPr>
            <p:cNvSpPr txBox="1"/>
            <p:nvPr/>
          </p:nvSpPr>
          <p:spPr>
            <a:xfrm>
              <a:off x="7510821" y="2262749"/>
              <a:ext cx="4393857" cy="984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>
                <a:lnSpc>
                  <a:spcPct val="850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" panose="020B0606030504020204" pitchFamily="34" charset="0"/>
                  <a:ea typeface="Chronicle Display Black" charset="0"/>
                  <a:cs typeface="Chronicle Display Black" charset="0"/>
                </a:rPr>
                <a:t>File Setup &amp; Data Connection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Open Sans" panose="020B0606030504020204" pitchFamily="34" charset="0"/>
                  <a:cs typeface="Open Sans"/>
                </a:rPr>
                <a:t>Local computer requirements and connection to Snowflake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917885-9F99-4EAD-8D32-59A894840709}"/>
                </a:ext>
              </a:extLst>
            </p:cNvPr>
            <p:cNvGrpSpPr/>
            <p:nvPr/>
          </p:nvGrpSpPr>
          <p:grpSpPr>
            <a:xfrm>
              <a:off x="6806753" y="2142199"/>
              <a:ext cx="685804" cy="685804"/>
              <a:chOff x="6806753" y="2142199"/>
              <a:chExt cx="685804" cy="685804"/>
            </a:xfrm>
          </p:grpSpPr>
          <p:sp>
            <p:nvSpPr>
              <p:cNvPr id="38" name="Freeform 623">
                <a:extLst>
                  <a:ext uri="{FF2B5EF4-FFF2-40B4-BE49-F238E27FC236}">
                    <a16:creationId xmlns:a16="http://schemas.microsoft.com/office/drawing/2014/main" id="{9904FEA2-3749-4205-869C-A047B4708D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Badge Tick outline">
                <a:extLst>
                  <a:ext uri="{FF2B5EF4-FFF2-40B4-BE49-F238E27FC236}">
                    <a16:creationId xmlns:a16="http://schemas.microsoft.com/office/drawing/2014/main" id="{471FCC61-BBAE-40D5-98FC-3FE4FE966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EB8237-369C-4D2D-A047-F00F3AF3635A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-1316961" y="2119727"/>
            <a:chExt cx="1632640" cy="366837"/>
          </a:xfrm>
        </p:grpSpPr>
        <p:grpSp>
          <p:nvGrpSpPr>
            <p:cNvPr id="66" name="Group 53">
              <a:extLst>
                <a:ext uri="{FF2B5EF4-FFF2-40B4-BE49-F238E27FC236}">
                  <a16:creationId xmlns:a16="http://schemas.microsoft.com/office/drawing/2014/main" id="{D84C10B4-6E11-4C5B-9002-C51BB81765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316961" y="2119727"/>
              <a:ext cx="365760" cy="366837"/>
              <a:chOff x="5183" y="1046"/>
              <a:chExt cx="340" cy="341"/>
            </a:xfrm>
            <a:solidFill>
              <a:srgbClr val="7ACAEE"/>
            </a:solidFill>
          </p:grpSpPr>
          <p:sp>
            <p:nvSpPr>
              <p:cNvPr id="67" name="Freeform 54">
                <a:extLst>
                  <a:ext uri="{FF2B5EF4-FFF2-40B4-BE49-F238E27FC236}">
                    <a16:creationId xmlns:a16="http://schemas.microsoft.com/office/drawing/2014/main" id="{7C3E6BF0-576E-4FDD-A74D-A8617F42F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5">
                <a:extLst>
                  <a:ext uri="{FF2B5EF4-FFF2-40B4-BE49-F238E27FC236}">
                    <a16:creationId xmlns:a16="http://schemas.microsoft.com/office/drawing/2014/main" id="{CC7F3200-730C-4CB0-A28D-D37DB62010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8B68582-AB76-43C5-AE8C-0F0B00D6E36D}"/>
                </a:ext>
              </a:extLst>
            </p:cNvPr>
            <p:cNvGrpSpPr/>
            <p:nvPr/>
          </p:nvGrpSpPr>
          <p:grpSpPr>
            <a:xfrm>
              <a:off x="-472375" y="2120265"/>
              <a:ext cx="365760" cy="365760"/>
              <a:chOff x="6806797" y="2076826"/>
              <a:chExt cx="685804" cy="685804"/>
            </a:xfrm>
          </p:grpSpPr>
          <p:sp>
            <p:nvSpPr>
              <p:cNvPr id="70" name="Freeform 623">
                <a:extLst>
                  <a:ext uri="{FF2B5EF4-FFF2-40B4-BE49-F238E27FC236}">
                    <a16:creationId xmlns:a16="http://schemas.microsoft.com/office/drawing/2014/main" id="{E55E750E-B6FB-4BBF-AC9A-A29B7F5837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13A2D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71" name="Graphic 70" descr="Target">
                <a:extLst>
                  <a:ext uri="{FF2B5EF4-FFF2-40B4-BE49-F238E27FC236}">
                    <a16:creationId xmlns:a16="http://schemas.microsoft.com/office/drawing/2014/main" id="{B1968933-A9E1-43AE-9277-1FC5AC807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774E2D0-9DA0-4473-B88E-3A632683567F}"/>
                </a:ext>
              </a:extLst>
            </p:cNvPr>
            <p:cNvGrpSpPr/>
            <p:nvPr/>
          </p:nvGrpSpPr>
          <p:grpSpPr>
            <a:xfrm>
              <a:off x="-50081" y="2120265"/>
              <a:ext cx="365760" cy="365760"/>
              <a:chOff x="6806753" y="3091011"/>
              <a:chExt cx="685800" cy="685800"/>
            </a:xfrm>
          </p:grpSpPr>
          <p:sp>
            <p:nvSpPr>
              <p:cNvPr id="73" name="Freeform 727">
                <a:extLst>
                  <a:ext uri="{FF2B5EF4-FFF2-40B4-BE49-F238E27FC236}">
                    <a16:creationId xmlns:a16="http://schemas.microsoft.com/office/drawing/2014/main" id="{A94C193C-29BD-4CD2-9003-C005740775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0878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74" name="Graphic 73" descr="Head with gears">
                <a:extLst>
                  <a:ext uri="{FF2B5EF4-FFF2-40B4-BE49-F238E27FC236}">
                    <a16:creationId xmlns:a16="http://schemas.microsoft.com/office/drawing/2014/main" id="{18501080-E491-4230-A4AA-EBF90E42F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8FDC0AB-7698-4AB5-AADE-6853958CD5EC}"/>
                </a:ext>
              </a:extLst>
            </p:cNvPr>
            <p:cNvGrpSpPr/>
            <p:nvPr/>
          </p:nvGrpSpPr>
          <p:grpSpPr>
            <a:xfrm>
              <a:off x="-894668" y="2120265"/>
              <a:ext cx="365760" cy="365760"/>
              <a:chOff x="6806753" y="2142199"/>
              <a:chExt cx="685804" cy="685804"/>
            </a:xfrm>
          </p:grpSpPr>
          <p:sp>
            <p:nvSpPr>
              <p:cNvPr id="76" name="Freeform 623">
                <a:extLst>
                  <a:ext uri="{FF2B5EF4-FFF2-40B4-BE49-F238E27FC236}">
                    <a16:creationId xmlns:a16="http://schemas.microsoft.com/office/drawing/2014/main" id="{AFC1EBC1-9289-475D-B1BF-7B0878224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77" name="Graphic 76" descr="Badge Tick outline">
                <a:extLst>
                  <a:ext uri="{FF2B5EF4-FFF2-40B4-BE49-F238E27FC236}">
                    <a16:creationId xmlns:a16="http://schemas.microsoft.com/office/drawing/2014/main" id="{6D0AB6B2-9326-4886-A7BD-140B47D11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65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This chart is set up differently than the typical slider chart in this workbook.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Charts | </a:t>
            </a:r>
            <a:r>
              <a:rPr lang="en-US" dirty="0"/>
              <a:t>Slider Charts (1 of 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People_Pillar_Q19 sheet chart is an exception to the standard slider chart. Display settings a different to accommodate a custom style of question and answer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 and text fields are static text boxes.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X Axis text are added as point annotations specific to each row.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Slider Chart Exception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02C73-11CF-7C4E-9D24-9E3B9BDF2DEB}"/>
              </a:ext>
            </a:extLst>
          </p:cNvPr>
          <p:cNvSpPr txBox="1"/>
          <p:nvPr/>
        </p:nvSpPr>
        <p:spPr>
          <a:xfrm>
            <a:off x="3033859" y="4167037"/>
            <a:ext cx="4484541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People_Pillar_Q19 as it appears in the dashboard.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and left-hand side text are static text boxes. </a:t>
            </a: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to make sure these are displaying the correct data, text, and X axis labels.</a:t>
            </a:r>
          </a:p>
        </p:txBody>
      </p:sp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3F60A9F9-071D-8D42-BEA5-1CE9203F1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3" y="1127760"/>
            <a:ext cx="2575308" cy="17479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349C2FC6-EF5E-E946-AFB7-70A8E93759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59" y="1127760"/>
            <a:ext cx="5535789" cy="294646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BCB505-C0B8-9A47-872B-CB77011110FF}"/>
              </a:ext>
            </a:extLst>
          </p:cNvPr>
          <p:cNvSpPr txBox="1"/>
          <p:nvPr/>
        </p:nvSpPr>
        <p:spPr>
          <a:xfrm>
            <a:off x="8734251" y="2875707"/>
            <a:ext cx="257530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 to show custom X axis labels</a:t>
            </a:r>
          </a:p>
        </p:txBody>
      </p:sp>
    </p:spTree>
    <p:extLst>
      <p:ext uri="{BB962C8B-B14F-4D97-AF65-F5344CB8AC3E}">
        <p14:creationId xmlns:p14="http://schemas.microsoft.com/office/powerpoint/2010/main" val="39094224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Set-up for Radar chart on Dashboard 1.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dirty="0"/>
              <a:t>Charts </a:t>
            </a:r>
            <a:r>
              <a:rPr lang="en-US" b="1" spc="0" dirty="0"/>
              <a:t>| </a:t>
            </a:r>
            <a:r>
              <a:rPr lang="en-US" spc="0" dirty="0"/>
              <a:t>Radar Chart (1 of 2)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radar chart is dependent on Q-</a:t>
            </a:r>
            <a:r>
              <a:rPr lang="en-US" dirty="0" err="1"/>
              <a:t>Pillar_Group</a:t>
            </a:r>
            <a:r>
              <a:rPr lang="en-US" dirty="0"/>
              <a:t> to only display data from selected questions. (Not all survey questions contribute to a Pillar score.)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en-US" dirty="0" err="1"/>
              <a:t>Radar_X</a:t>
            </a:r>
            <a:r>
              <a:rPr lang="en-US" dirty="0"/>
              <a:t> and </a:t>
            </a:r>
            <a:r>
              <a:rPr lang="en-US" dirty="0" err="1"/>
              <a:t>Radar_Y</a:t>
            </a:r>
            <a:r>
              <a:rPr lang="en-US" dirty="0"/>
              <a:t> calculations were used to set points and draw the chart.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circular axis is a custom mapped image.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tutorial for adding a background image.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this Tableau tutorial to create a radar chart.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Settings and Filters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11533" y="5066601"/>
            <a:ext cx="29891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Settings for radar chart.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26684F28-3216-7643-9522-1B1CDC13A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33" y="1127760"/>
            <a:ext cx="5161623" cy="39481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C1C6EA-4DA5-E14C-A247-06C72572B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75" y="1127760"/>
            <a:ext cx="2406019" cy="2664383"/>
          </a:xfrm>
          <a:prstGeom prst="rect">
            <a:avLst/>
          </a:prstGeom>
        </p:spPr>
      </p:pic>
      <p:pic>
        <p:nvPicPr>
          <p:cNvPr id="25" name="Picture 2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EED1CEC-4288-8649-808F-167483FF90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47" y="3900124"/>
            <a:ext cx="2397946" cy="26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625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Set-up for Radar chart on Dashboard 1.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dirty="0"/>
              <a:t>Charts </a:t>
            </a:r>
            <a:r>
              <a:rPr lang="en-US" b="1" spc="0" dirty="0"/>
              <a:t>| </a:t>
            </a:r>
            <a:r>
              <a:rPr lang="en-US" spc="0" dirty="0"/>
              <a:t>Radar Chart (2 of 2)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radar chart is dependent on Q-</a:t>
            </a:r>
            <a:r>
              <a:rPr lang="en-US" dirty="0" err="1"/>
              <a:t>Pillar_Group</a:t>
            </a:r>
            <a:r>
              <a:rPr lang="en-US" dirty="0"/>
              <a:t> to only display data from selected questions. (Not all survey questions contribute to a Pillar score.)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en-US" dirty="0" err="1"/>
              <a:t>Radar_X</a:t>
            </a:r>
            <a:r>
              <a:rPr lang="en-US" dirty="0"/>
              <a:t> and </a:t>
            </a:r>
            <a:r>
              <a:rPr lang="en-US" dirty="0" err="1"/>
              <a:t>Radar_Y</a:t>
            </a:r>
            <a:r>
              <a:rPr lang="en-US" dirty="0"/>
              <a:t> calculations were used to set points and draw the chart.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circular axis is a custom mapped image.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tutorial for adding a background image.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this Tableau tutorial to create a radar chart.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Calculations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11533" y="4841678"/>
            <a:ext cx="29891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the Q-</a:t>
            </a:r>
            <a:r>
              <a:rPr lang="en-US" sz="1000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Pillar_Group</a:t>
            </a: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make sure that the right Q_IDs are associated with each Pillar.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8FAE53-7ED0-3041-9EB2-64E351AA9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33" y="1127760"/>
            <a:ext cx="3371311" cy="365521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CB7318-C4A8-D443-A08F-B8C01B674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2" y="1127760"/>
            <a:ext cx="3965792" cy="170507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D4F2C6-1A58-C048-AEFC-3F5B6DD6F0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1" y="2940814"/>
            <a:ext cx="3980169" cy="17112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909CE91C-935B-304D-86EF-8A96CEB38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2" y="4753868"/>
            <a:ext cx="3981957" cy="17112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2279BB-A732-8C4D-BDCE-563161B1AA59}"/>
              </a:ext>
            </a:extLst>
          </p:cNvPr>
          <p:cNvSpPr txBox="1"/>
          <p:nvPr/>
        </p:nvSpPr>
        <p:spPr>
          <a:xfrm>
            <a:off x="7078132" y="6489978"/>
            <a:ext cx="41994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calculations should remain the same to render the radar chart.</a:t>
            </a:r>
          </a:p>
        </p:txBody>
      </p:sp>
    </p:spTree>
    <p:extLst>
      <p:ext uri="{BB962C8B-B14F-4D97-AF65-F5344CB8AC3E}">
        <p14:creationId xmlns:p14="http://schemas.microsoft.com/office/powerpoint/2010/main" val="25292124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E22C-4213-4394-875A-37648E1E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9938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Print settings in Tableau for physical printers or to save to PDF.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Export Report | </a:t>
            </a:r>
            <a:r>
              <a:rPr lang="en-US" spc="0" dirty="0"/>
              <a:t>Print Settings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Dashboards are set up to fit the width of a standard monitor with proportions to fit a standard letter size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Page dimensions: </a:t>
            </a:r>
            <a:br>
              <a:rPr lang="en-US" dirty="0"/>
            </a:br>
            <a:r>
              <a:rPr lang="en-US" dirty="0"/>
              <a:t>1440px X 2048px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best printing result, et Layout margins to 0.10” on all sides. Centered horizontally.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Print Scaling to 1 page across by 1 page down.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Layout and 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6822407" y="4438609"/>
            <a:ext cx="35543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printing scale to fit 1 page across by 1 page down.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2A3FEB-0CEF-C04E-AF08-50C7E4585C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73" y="1131177"/>
            <a:ext cx="3554366" cy="3272978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BF44B2-D1CC-AD43-BCA7-88F5AC348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07" y="1127760"/>
            <a:ext cx="3554366" cy="327981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4AEF0E-E218-4441-8DD9-356EB2C10B25}"/>
              </a:ext>
            </a:extLst>
          </p:cNvPr>
          <p:cNvSpPr txBox="1"/>
          <p:nvPr/>
        </p:nvSpPr>
        <p:spPr>
          <a:xfrm>
            <a:off x="3054350" y="4438609"/>
            <a:ext cx="30206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Layout margins equal to 0.10” on all sides. Center Horizontally.</a:t>
            </a:r>
          </a:p>
        </p:txBody>
      </p:sp>
    </p:spTree>
    <p:extLst>
      <p:ext uri="{BB962C8B-B14F-4D97-AF65-F5344CB8AC3E}">
        <p14:creationId xmlns:p14="http://schemas.microsoft.com/office/powerpoint/2010/main" val="22245098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Custom settings for workbook development.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Tableau Customization | </a:t>
            </a:r>
            <a:r>
              <a:rPr lang="en-US" spc="0" dirty="0"/>
              <a:t>Color Preferences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your Tableau </a:t>
            </a:r>
            <a:r>
              <a:rPr lang="en-US" dirty="0" err="1"/>
              <a:t>preferences.tps</a:t>
            </a:r>
            <a:r>
              <a:rPr lang="en-US" dirty="0"/>
              <a:t> file and add the following color hex codes between the &lt;preferences&gt;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Preferences.tps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E3FD1-08C2-7943-BB31-A3B032436368}"/>
              </a:ext>
            </a:extLst>
          </p:cNvPr>
          <p:cNvSpPr txBox="1"/>
          <p:nvPr/>
        </p:nvSpPr>
        <p:spPr>
          <a:xfrm>
            <a:off x="3499556" y="1127760"/>
            <a:ext cx="6434667" cy="48936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&lt;workbook&gt;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&lt;preferences&gt;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&lt;color-palette name="AI SGO" type="regular" 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&lt;!-- Base Colors --&gt;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&lt;color&gt;#00597F&lt;/color&gt;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&lt;color&gt;#86BC25&lt;/color&gt;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&lt;color&gt;#3DDCED&lt;/color&gt;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&lt;color&gt;#484848&lt;/color&gt;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&lt;color&gt;#EAEAEA&lt;/color&gt;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&lt;!-- Data and Features Colors --&gt;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&lt;color&gt;#B9D881&lt;/color&gt;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&lt;color&gt;#0097A9&lt;/color&gt;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&lt;color&gt;#BFA3DC&lt;/color&gt;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&lt;color&gt;#8661A8&lt;/color&gt;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&lt;color&gt;#EEDE8B&lt;/color&gt;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&lt;color&gt;#FBBB18&lt;/color&gt;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&lt;/color-palette&gt;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&lt;/preferences&gt;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&lt;/workbook&gt;</a:t>
            </a:r>
          </a:p>
        </p:txBody>
      </p:sp>
    </p:spTree>
    <p:extLst>
      <p:ext uri="{BB962C8B-B14F-4D97-AF65-F5344CB8AC3E}">
        <p14:creationId xmlns:p14="http://schemas.microsoft.com/office/powerpoint/2010/main" val="656993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Custom settings for workbook development.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Tableau Customization | </a:t>
            </a:r>
            <a:r>
              <a:rPr lang="en-US" dirty="0"/>
              <a:t>Typography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Navigate to the Format tab &gt; Format Workbook to make universal typographic changes to the notebook.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Note: User must have Open Sans Regular and Bold fonts installed on their local device in order to view or edit the workbook properly. </a:t>
            </a:r>
            <a:r>
              <a:rPr lang="en-US" dirty="0"/>
              <a:t>(This also applies to previewing the workbook on the server.)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Workbook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9326D-E974-F943-BEA7-32AF19AF58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7"/>
          <a:stretch/>
        </p:blipFill>
        <p:spPr>
          <a:xfrm>
            <a:off x="3032576" y="1144954"/>
            <a:ext cx="2189742" cy="523679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601078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Log into Snowflake from Tableau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Connect to Data| </a:t>
            </a:r>
            <a:r>
              <a:rPr lang="en-US" spc="0" dirty="0"/>
              <a:t>Tableau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default the notebook is set to read a local csv file named “AI350_mockdata”.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read in live data, connect the notebook to Snowflake.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Change Data Source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7FB78CE-365B-C746-B9BD-01A4558CB6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" r="40760" b="54371"/>
          <a:stretch/>
        </p:blipFill>
        <p:spPr>
          <a:xfrm>
            <a:off x="3011533" y="1101087"/>
            <a:ext cx="3835038" cy="20281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4C6639-15DA-964F-9C4E-0FE7DF983E53}"/>
              </a:ext>
            </a:extLst>
          </p:cNvPr>
          <p:cNvSpPr txBox="1"/>
          <p:nvPr/>
        </p:nvSpPr>
        <p:spPr>
          <a:xfrm>
            <a:off x="3011533" y="3210585"/>
            <a:ext cx="29891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 err="1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SnowflakeODBC</a:t>
            </a: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driver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237064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7016D6-71EF-470F-BD75-3B45D1854D4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6" name="Picture Placeholder 5" descr="A picture containing web&#10;&#10;Description automatically generated">
            <a:extLst>
              <a:ext uri="{FF2B5EF4-FFF2-40B4-BE49-F238E27FC236}">
                <a16:creationId xmlns:a16="http://schemas.microsoft.com/office/drawing/2014/main" id="{1C83148D-F3C0-43CB-8419-C4A77366E9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rgbClr val="13A2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2549" r="11250" b="2549"/>
          <a:stretch/>
        </p:blipFill>
        <p:spPr>
          <a:xfrm>
            <a:off x="2769337" y="641875"/>
            <a:ext cx="8819768" cy="5574246"/>
          </a:xfr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1CC6877-37EB-4319-8B4B-BF7B394326C8}"/>
              </a:ext>
            </a:extLst>
          </p:cNvPr>
          <p:cNvSpPr txBox="1">
            <a:spLocks/>
          </p:cNvSpPr>
          <p:nvPr/>
        </p:nvSpPr>
        <p:spPr>
          <a:xfrm>
            <a:off x="921933" y="4614787"/>
            <a:ext cx="4687757" cy="897983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 </a:t>
            </a:r>
            <a:b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System &amp;</a:t>
            </a: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 Checklist</a:t>
            </a:r>
          </a:p>
        </p:txBody>
      </p:sp>
    </p:spTree>
    <p:extLst>
      <p:ext uri="{BB962C8B-B14F-4D97-AF65-F5344CB8AC3E}">
        <p14:creationId xmlns:p14="http://schemas.microsoft.com/office/powerpoint/2010/main" val="27881458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F89E453-0D38-43BE-9B4E-D1A6C040EEF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F89E453-0D38-43BE-9B4E-D1A6C040E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D8A4DCB-D3A6-4CA5-B11F-E36AE53F82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ronicle Display Black" pitchFamily="50" charset="0"/>
              <a:ea typeface="+mn-ea"/>
              <a:cs typeface="+mn-cs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76810-B9DB-4A25-9348-F822C6E8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Tableau File 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DCE901-7B20-4F20-9A4D-C9D052C4A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Versions of AI360 workbooks storage locations and versions.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42AF92-6B18-45C9-BF07-EE9AE4EAFF57}"/>
              </a:ext>
            </a:extLst>
          </p:cNvPr>
          <p:cNvGrpSpPr/>
          <p:nvPr/>
        </p:nvGrpSpPr>
        <p:grpSpPr>
          <a:xfrm>
            <a:off x="1353570" y="1828800"/>
            <a:ext cx="5814874" cy="2725404"/>
            <a:chOff x="1353570" y="1828800"/>
            <a:chExt cx="5814874" cy="27254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5A374D-927B-4ADF-97DE-BC1E315F33EF}"/>
                </a:ext>
              </a:extLst>
            </p:cNvPr>
            <p:cNvGrpSpPr/>
            <p:nvPr/>
          </p:nvGrpSpPr>
          <p:grpSpPr>
            <a:xfrm>
              <a:off x="1353570" y="1828800"/>
              <a:ext cx="1529330" cy="246221"/>
              <a:chOff x="903382" y="1861851"/>
              <a:chExt cx="1529330" cy="2462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A340305-648C-405A-AC22-5904697B4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382" y="2086038"/>
                <a:ext cx="1529330" cy="0"/>
              </a:xfrm>
              <a:prstGeom prst="line">
                <a:avLst/>
              </a:prstGeom>
              <a:ln w="76200">
                <a:solidFill>
                  <a:srgbClr val="087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260B3D-5EC3-439D-8D42-3CC99ADE7A29}"/>
                  </a:ext>
                </a:extLst>
              </p:cNvPr>
              <p:cNvSpPr txBox="1"/>
              <p:nvPr/>
            </p:nvSpPr>
            <p:spPr>
              <a:xfrm>
                <a:off x="914399" y="1861851"/>
                <a:ext cx="13994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6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File Locations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4FBDB5-9636-4C79-A7E4-DEC39E62C0D8}"/>
                </a:ext>
              </a:extLst>
            </p:cNvPr>
            <p:cNvSpPr txBox="1"/>
            <p:nvPr/>
          </p:nvSpPr>
          <p:spPr>
            <a:xfrm>
              <a:off x="1364587" y="2131870"/>
              <a:ext cx="580385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endPara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610AB2-C79A-40BE-B1CE-E77730B87125}"/>
                </a:ext>
              </a:extLst>
            </p:cNvPr>
            <p:cNvGrpSpPr/>
            <p:nvPr/>
          </p:nvGrpSpPr>
          <p:grpSpPr>
            <a:xfrm>
              <a:off x="1573906" y="2370760"/>
              <a:ext cx="4115695" cy="633567"/>
              <a:chOff x="1134736" y="2222954"/>
              <a:chExt cx="4115695" cy="63356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C90180-B9E9-47A5-A9B9-BEB520DCF67C}"/>
                  </a:ext>
                </a:extLst>
              </p:cNvPr>
              <p:cNvSpPr/>
              <p:nvPr/>
            </p:nvSpPr>
            <p:spPr bwMode="gray">
              <a:xfrm>
                <a:off x="1134736" y="2222954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3F3445-4E8C-4F55-AAFF-320878630A5E}"/>
                  </a:ext>
                </a:extLst>
              </p:cNvPr>
              <p:cNvSpPr txBox="1"/>
              <p:nvPr/>
            </p:nvSpPr>
            <p:spPr>
              <a:xfrm>
                <a:off x="1482097" y="2225579"/>
                <a:ext cx="3768334" cy="63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Deloitte Internal Server:</a:t>
                </a:r>
              </a:p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Current workbook for viewing by end users. Connected to locally packaged mock data.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DFFD44-D695-474B-8909-299741DA36C0}"/>
                </a:ext>
              </a:extLst>
            </p:cNvPr>
            <p:cNvGrpSpPr/>
            <p:nvPr/>
          </p:nvGrpSpPr>
          <p:grpSpPr>
            <a:xfrm>
              <a:off x="1573906" y="3296098"/>
              <a:ext cx="4418987" cy="1258106"/>
              <a:chOff x="1134736" y="2990506"/>
              <a:chExt cx="4418987" cy="125810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E8AC60E-E88E-482B-A50A-55CB8CC2849A}"/>
                  </a:ext>
                </a:extLst>
              </p:cNvPr>
              <p:cNvSpPr/>
              <p:nvPr/>
            </p:nvSpPr>
            <p:spPr bwMode="gray">
              <a:xfrm>
                <a:off x="1134736" y="2990506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C6DC2F-C391-4C5B-B650-3BED10B02C2E}"/>
                  </a:ext>
                </a:extLst>
              </p:cNvPr>
              <p:cNvSpPr txBox="1"/>
              <p:nvPr/>
            </p:nvSpPr>
            <p:spPr>
              <a:xfrm>
                <a:off x="1482096" y="3017506"/>
                <a:ext cx="407162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AI360 Deloitte </a:t>
                </a:r>
                <a:r>
                  <a:rPr lang="en-US" sz="1200" b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Github</a:t>
                </a:r>
                <a:r>
                  <a:rPr lang="en-US" sz="12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Archival versions of Tableau workbook</a:t>
                </a:r>
              </a:p>
              <a:p>
                <a:pPr marL="171450" indent="-171450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AI Readiness text Excel file</a:t>
                </a:r>
              </a:p>
              <a:p>
                <a:pPr marL="171450" indent="-171450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Mock data CSV file</a:t>
                </a:r>
              </a:p>
              <a:p>
                <a:pPr marL="171450" indent="-171450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Tableau Development Documentation (this document)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09CB90-ED6B-4444-8FB6-1472605A8202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46" name="Group 53">
              <a:extLst>
                <a:ext uri="{FF2B5EF4-FFF2-40B4-BE49-F238E27FC236}">
                  <a16:creationId xmlns:a16="http://schemas.microsoft.com/office/drawing/2014/main" id="{F9020BB2-8F48-42FB-AE2C-5A6F1699FC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775EB903-72DF-473F-A344-D6FD093B7C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18071462-40EF-4636-9CB6-2646FAE8F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A1B086-0B13-45F8-9936-4DBCD17BC885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54" name="Freeform 623">
                <a:extLst>
                  <a:ext uri="{FF2B5EF4-FFF2-40B4-BE49-F238E27FC236}">
                    <a16:creationId xmlns:a16="http://schemas.microsoft.com/office/drawing/2014/main" id="{B45D8E45-87AB-4655-A0A1-DB027E334D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5" name="Graphic 54" descr="Target">
                <a:extLst>
                  <a:ext uri="{FF2B5EF4-FFF2-40B4-BE49-F238E27FC236}">
                    <a16:creationId xmlns:a16="http://schemas.microsoft.com/office/drawing/2014/main" id="{B6BA2F60-8613-43C7-AD1E-EBC19EC7A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80E046-9E13-48C7-8566-22F90F1C35EC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</p:grpSpPr>
          <p:sp>
            <p:nvSpPr>
              <p:cNvPr id="52" name="Freeform 727">
                <a:extLst>
                  <a:ext uri="{FF2B5EF4-FFF2-40B4-BE49-F238E27FC236}">
                    <a16:creationId xmlns:a16="http://schemas.microsoft.com/office/drawing/2014/main" id="{7085F320-EC21-4F82-A622-25D87910A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08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3" name="Graphic 52" descr="Head with gears">
                <a:extLst>
                  <a:ext uri="{FF2B5EF4-FFF2-40B4-BE49-F238E27FC236}">
                    <a16:creationId xmlns:a16="http://schemas.microsoft.com/office/drawing/2014/main" id="{9CCFD59E-5E79-4E11-AF89-AE8B4EED8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112A9F-8068-43C1-B351-1B979019FB7D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Freeform 623">
                <a:extLst>
                  <a:ext uri="{FF2B5EF4-FFF2-40B4-BE49-F238E27FC236}">
                    <a16:creationId xmlns:a16="http://schemas.microsoft.com/office/drawing/2014/main" id="{2EABCBA1-F1C4-4306-BBF9-F7454810A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1" name="Graphic 50" descr="Badge Tick outline">
                <a:extLst>
                  <a:ext uri="{FF2B5EF4-FFF2-40B4-BE49-F238E27FC236}">
                    <a16:creationId xmlns:a16="http://schemas.microsoft.com/office/drawing/2014/main" id="{5023C525-71AA-4160-8C84-18544D5CB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614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F89E453-0D38-43BE-9B4E-D1A6C040EEF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F89E453-0D38-43BE-9B4E-D1A6C040E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D8A4DCB-D3A6-4CA5-B11F-E36AE53F82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ronicle Display Black" pitchFamily="50" charset="0"/>
              <a:ea typeface="+mn-ea"/>
              <a:cs typeface="+mn-cs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76810-B9DB-4A25-9348-F822C6E8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Tableau Development Checklist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DCE901-7B20-4F20-9A4D-C9D052C4A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To utilize the AI360 Tableau notebook and connect it to live data, there are some critical actions to operationalize the dashboard.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42AF92-6B18-45C9-BF07-EE9AE4EAFF57}"/>
              </a:ext>
            </a:extLst>
          </p:cNvPr>
          <p:cNvGrpSpPr/>
          <p:nvPr/>
        </p:nvGrpSpPr>
        <p:grpSpPr>
          <a:xfrm>
            <a:off x="1353570" y="1828800"/>
            <a:ext cx="5814874" cy="2799229"/>
            <a:chOff x="1353570" y="1828800"/>
            <a:chExt cx="5814874" cy="279922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5A374D-927B-4ADF-97DE-BC1E315F33EF}"/>
                </a:ext>
              </a:extLst>
            </p:cNvPr>
            <p:cNvGrpSpPr/>
            <p:nvPr/>
          </p:nvGrpSpPr>
          <p:grpSpPr>
            <a:xfrm>
              <a:off x="1353570" y="1828800"/>
              <a:ext cx="2743200" cy="246221"/>
              <a:chOff x="903382" y="1861851"/>
              <a:chExt cx="2743200" cy="2462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A340305-648C-405A-AC22-5904697B49D7}"/>
                  </a:ext>
                </a:extLst>
              </p:cNvPr>
              <p:cNvCxnSpPr/>
              <p:nvPr/>
            </p:nvCxnSpPr>
            <p:spPr>
              <a:xfrm>
                <a:off x="903382" y="2086038"/>
                <a:ext cx="2743200" cy="0"/>
              </a:xfrm>
              <a:prstGeom prst="line">
                <a:avLst/>
              </a:prstGeom>
              <a:ln w="76200">
                <a:solidFill>
                  <a:srgbClr val="0878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260B3D-5EC3-439D-8D42-3CC99ADE7A29}"/>
                  </a:ext>
                </a:extLst>
              </p:cNvPr>
              <p:cNvSpPr txBox="1"/>
              <p:nvPr/>
            </p:nvSpPr>
            <p:spPr>
              <a:xfrm>
                <a:off x="914399" y="1861851"/>
                <a:ext cx="25375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6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Critical Actions Checklist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4FBDB5-9636-4C79-A7E4-DEC39E62C0D8}"/>
                </a:ext>
              </a:extLst>
            </p:cNvPr>
            <p:cNvSpPr txBox="1"/>
            <p:nvPr/>
          </p:nvSpPr>
          <p:spPr>
            <a:xfrm>
              <a:off x="1364587" y="2131870"/>
              <a:ext cx="580385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Critical Actions are items that must be completed or reviewed. They are indicated on the top right corner of instruction pages in this guide as </a:t>
              </a:r>
              <a:r>
                <a:rPr lang="en-US" sz="1200" b="1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CRITICAL ACTION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610AB2-C79A-40BE-B1CE-E77730B87125}"/>
                </a:ext>
              </a:extLst>
            </p:cNvPr>
            <p:cNvGrpSpPr/>
            <p:nvPr/>
          </p:nvGrpSpPr>
          <p:grpSpPr>
            <a:xfrm>
              <a:off x="1573907" y="2913891"/>
              <a:ext cx="4115694" cy="369332"/>
              <a:chOff x="1134737" y="2766085"/>
              <a:chExt cx="4115694" cy="3693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C90180-B9E9-47A5-A9B9-BEB520DCF67C}"/>
                  </a:ext>
                </a:extLst>
              </p:cNvPr>
              <p:cNvSpPr/>
              <p:nvPr/>
            </p:nvSpPr>
            <p:spPr bwMode="gray">
              <a:xfrm>
                <a:off x="1134737" y="2813591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3F3445-4E8C-4F55-AAFF-320878630A5E}"/>
                  </a:ext>
                </a:extLst>
              </p:cNvPr>
              <p:cNvSpPr txBox="1"/>
              <p:nvPr/>
            </p:nvSpPr>
            <p:spPr>
              <a:xfrm>
                <a:off x="1482097" y="2766085"/>
                <a:ext cx="3768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Install the </a:t>
                </a:r>
                <a:r>
                  <a:rPr lang="en-US" sz="12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SnowflakeODBC</a:t>
                </a: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Driver for Tableau to connect to Snowflake 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DFFD44-D695-474B-8909-299741DA36C0}"/>
                </a:ext>
              </a:extLst>
            </p:cNvPr>
            <p:cNvGrpSpPr/>
            <p:nvPr/>
          </p:nvGrpSpPr>
          <p:grpSpPr>
            <a:xfrm>
              <a:off x="1573906" y="3633800"/>
              <a:ext cx="4770046" cy="274320"/>
              <a:chOff x="1134736" y="3328208"/>
              <a:chExt cx="4770046" cy="27432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E8AC60E-E88E-482B-A50A-55CB8CC2849A}"/>
                  </a:ext>
                </a:extLst>
              </p:cNvPr>
              <p:cNvSpPr/>
              <p:nvPr/>
            </p:nvSpPr>
            <p:spPr bwMode="gray">
              <a:xfrm>
                <a:off x="1134736" y="3328208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C6DC2F-C391-4C5B-B650-3BED10B02C2E}"/>
                  </a:ext>
                </a:extLst>
              </p:cNvPr>
              <p:cNvSpPr txBox="1"/>
              <p:nvPr/>
            </p:nvSpPr>
            <p:spPr>
              <a:xfrm>
                <a:off x="1482096" y="3373035"/>
                <a:ext cx="44226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Switch data source from the Mock Data to live Snowflake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E26B0F2-7013-4CAF-82D4-15226BA48EA2}"/>
                </a:ext>
              </a:extLst>
            </p:cNvPr>
            <p:cNvGrpSpPr/>
            <p:nvPr/>
          </p:nvGrpSpPr>
          <p:grpSpPr>
            <a:xfrm>
              <a:off x="1573906" y="4258697"/>
              <a:ext cx="4522093" cy="369332"/>
              <a:chOff x="1134736" y="3880025"/>
              <a:chExt cx="4522093" cy="36933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FC4259-CD4B-4A3D-BE80-FAF4C2453060}"/>
                  </a:ext>
                </a:extLst>
              </p:cNvPr>
              <p:cNvSpPr/>
              <p:nvPr/>
            </p:nvSpPr>
            <p:spPr bwMode="gray">
              <a:xfrm>
                <a:off x="1134736" y="3927531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D5E0A8-16DD-42AE-9544-344B02B3D4AE}"/>
                  </a:ext>
                </a:extLst>
              </p:cNvPr>
              <p:cNvSpPr txBox="1"/>
              <p:nvPr/>
            </p:nvSpPr>
            <p:spPr>
              <a:xfrm>
                <a:off x="1482096" y="3880025"/>
                <a:ext cx="41747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Review Organization data and use the Tableau grouping function to group and name Organization 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09CB90-ED6B-4444-8FB6-1472605A8202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46" name="Group 53">
              <a:extLst>
                <a:ext uri="{FF2B5EF4-FFF2-40B4-BE49-F238E27FC236}">
                  <a16:creationId xmlns:a16="http://schemas.microsoft.com/office/drawing/2014/main" id="{F9020BB2-8F48-42FB-AE2C-5A6F1699FC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775EB903-72DF-473F-A344-D6FD093B7C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18071462-40EF-4636-9CB6-2646FAE8F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A1B086-0B13-45F8-9936-4DBCD17BC885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54" name="Freeform 623">
                <a:extLst>
                  <a:ext uri="{FF2B5EF4-FFF2-40B4-BE49-F238E27FC236}">
                    <a16:creationId xmlns:a16="http://schemas.microsoft.com/office/drawing/2014/main" id="{B45D8E45-87AB-4655-A0A1-DB027E334D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5" name="Graphic 54" descr="Target">
                <a:extLst>
                  <a:ext uri="{FF2B5EF4-FFF2-40B4-BE49-F238E27FC236}">
                    <a16:creationId xmlns:a16="http://schemas.microsoft.com/office/drawing/2014/main" id="{B6BA2F60-8613-43C7-AD1E-EBC19EC7A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80E046-9E13-48C7-8566-22F90F1C35EC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</p:grpSpPr>
          <p:sp>
            <p:nvSpPr>
              <p:cNvPr id="52" name="Freeform 727">
                <a:extLst>
                  <a:ext uri="{FF2B5EF4-FFF2-40B4-BE49-F238E27FC236}">
                    <a16:creationId xmlns:a16="http://schemas.microsoft.com/office/drawing/2014/main" id="{7085F320-EC21-4F82-A622-25D87910A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0878A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3" name="Graphic 52" descr="Head with gears">
                <a:extLst>
                  <a:ext uri="{FF2B5EF4-FFF2-40B4-BE49-F238E27FC236}">
                    <a16:creationId xmlns:a16="http://schemas.microsoft.com/office/drawing/2014/main" id="{9CCFD59E-5E79-4E11-AF89-AE8B4EED8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A112A9F-8068-43C1-B351-1B979019FB7D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Freeform 623">
                <a:extLst>
                  <a:ext uri="{FF2B5EF4-FFF2-40B4-BE49-F238E27FC236}">
                    <a16:creationId xmlns:a16="http://schemas.microsoft.com/office/drawing/2014/main" id="{2EABCBA1-F1C4-4306-BBF9-F7454810A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51" name="Graphic 50" descr="Badge Tick outline">
                <a:extLst>
                  <a:ext uri="{FF2B5EF4-FFF2-40B4-BE49-F238E27FC236}">
                    <a16:creationId xmlns:a16="http://schemas.microsoft.com/office/drawing/2014/main" id="{5023C525-71AA-4160-8C84-18544D5CB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546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7016D6-71EF-470F-BD75-3B45D1854D4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6" name="Picture Placeholder 5" descr="A picture containing web&#10;&#10;Description automatically generated">
            <a:extLst>
              <a:ext uri="{FF2B5EF4-FFF2-40B4-BE49-F238E27FC236}">
                <a16:creationId xmlns:a16="http://schemas.microsoft.com/office/drawing/2014/main" id="{1C83148D-F3C0-43CB-8419-C4A77366E9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rgbClr val="13A2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2549" r="11250" b="2549"/>
          <a:stretch/>
        </p:blipFill>
        <p:spPr>
          <a:xfrm>
            <a:off x="2769337" y="641875"/>
            <a:ext cx="8819768" cy="5574246"/>
          </a:xfr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1CC6877-37EB-4319-8B4B-BF7B394326C8}"/>
              </a:ext>
            </a:extLst>
          </p:cNvPr>
          <p:cNvSpPr txBox="1">
            <a:spLocks/>
          </p:cNvSpPr>
          <p:nvPr/>
        </p:nvSpPr>
        <p:spPr>
          <a:xfrm>
            <a:off x="921933" y="4614787"/>
            <a:ext cx="4687757" cy="897983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i="0" kern="1200" cap="none" spc="-100" baseline="0">
                <a:solidFill>
                  <a:schemeClr val="tx1"/>
                </a:solidFill>
                <a:latin typeface="+mn-lt"/>
                <a:ea typeface="Bebas Neue" charset="0"/>
                <a:cs typeface="Chronicle Display Black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 </a:t>
            </a:r>
            <a:b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Setup &amp; </a:t>
            </a:r>
            <a:b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Connection</a:t>
            </a:r>
          </a:p>
        </p:txBody>
      </p:sp>
    </p:spTree>
    <p:extLst>
      <p:ext uri="{BB962C8B-B14F-4D97-AF65-F5344CB8AC3E}">
        <p14:creationId xmlns:p14="http://schemas.microsoft.com/office/powerpoint/2010/main" val="10214595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Software and data connections required to run live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File Setup | </a:t>
            </a:r>
            <a:r>
              <a:rPr lang="en-US" spc="0" dirty="0"/>
              <a:t>System Requirements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2B5BED-42D1-854D-9B07-C6CEA2B2EEE7}"/>
              </a:ext>
            </a:extLst>
          </p:cNvPr>
          <p:cNvGrpSpPr/>
          <p:nvPr/>
        </p:nvGrpSpPr>
        <p:grpSpPr>
          <a:xfrm>
            <a:off x="1353570" y="1822797"/>
            <a:ext cx="2261633" cy="246221"/>
            <a:chOff x="1353570" y="1822797"/>
            <a:chExt cx="2261633" cy="24622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C005D5-CD6F-A04B-881C-7B54ECC4DC90}"/>
                </a:ext>
              </a:extLst>
            </p:cNvPr>
            <p:cNvCxnSpPr>
              <a:cxnSpLocks/>
            </p:cNvCxnSpPr>
            <p:nvPr/>
          </p:nvCxnSpPr>
          <p:spPr>
            <a:xfrm>
              <a:off x="1353570" y="2052987"/>
              <a:ext cx="2261633" cy="0"/>
            </a:xfrm>
            <a:prstGeom prst="line">
              <a:avLst/>
            </a:prstGeom>
            <a:ln w="76200">
              <a:solidFill>
                <a:srgbClr val="0878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5BDA4B-312E-CA43-8609-17B60A2D6F97}"/>
                </a:ext>
              </a:extLst>
            </p:cNvPr>
            <p:cNvSpPr txBox="1"/>
            <p:nvPr/>
          </p:nvSpPr>
          <p:spPr>
            <a:xfrm>
              <a:off x="1364587" y="1822797"/>
              <a:ext cx="225061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Requirements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B5418-C13C-5B40-85DF-40C866AFAE1C}"/>
              </a:ext>
            </a:extLst>
          </p:cNvPr>
          <p:cNvGrpSpPr/>
          <p:nvPr/>
        </p:nvGrpSpPr>
        <p:grpSpPr>
          <a:xfrm>
            <a:off x="1574800" y="2400300"/>
            <a:ext cx="8167944" cy="1409914"/>
            <a:chOff x="1574800" y="2400300"/>
            <a:chExt cx="8167944" cy="14099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E5B0EF-45B1-6E4A-91FF-38188A53ACCE}"/>
                </a:ext>
              </a:extLst>
            </p:cNvPr>
            <p:cNvGrpSpPr/>
            <p:nvPr/>
          </p:nvGrpSpPr>
          <p:grpSpPr>
            <a:xfrm>
              <a:off x="1574800" y="2400300"/>
              <a:ext cx="2694156" cy="274320"/>
              <a:chOff x="1573907" y="2288994"/>
              <a:chExt cx="2694156" cy="27432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361C1B-BAF7-2C4B-8BBF-8C6708677B7D}"/>
                  </a:ext>
                </a:extLst>
              </p:cNvPr>
              <p:cNvSpPr/>
              <p:nvPr/>
            </p:nvSpPr>
            <p:spPr bwMode="gray">
              <a:xfrm>
                <a:off x="1573907" y="2288994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E50DE-7797-3E41-BB32-970D4218162D}"/>
                  </a:ext>
                </a:extLst>
              </p:cNvPr>
              <p:cNvSpPr txBox="1"/>
              <p:nvPr/>
            </p:nvSpPr>
            <p:spPr>
              <a:xfrm>
                <a:off x="1921267" y="2333821"/>
                <a:ext cx="234679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Tableau Desktop Version 2020.3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DF17DC1-207D-D444-8540-AC837BF9773E}"/>
                </a:ext>
              </a:extLst>
            </p:cNvPr>
            <p:cNvGrpSpPr/>
            <p:nvPr/>
          </p:nvGrpSpPr>
          <p:grpSpPr>
            <a:xfrm>
              <a:off x="1574800" y="2989169"/>
              <a:ext cx="8167944" cy="821045"/>
              <a:chOff x="1573907" y="3216055"/>
              <a:chExt cx="8167944" cy="8210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84A900-BA4C-BA49-98D4-C1A87326E0B3}"/>
                  </a:ext>
                </a:extLst>
              </p:cNvPr>
              <p:cNvSpPr/>
              <p:nvPr/>
            </p:nvSpPr>
            <p:spPr bwMode="gray">
              <a:xfrm>
                <a:off x="1573907" y="3762780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342FE4-1327-8042-9568-6D8CB5466DD7}"/>
                  </a:ext>
                </a:extLst>
              </p:cNvPr>
              <p:cNvSpPr txBox="1"/>
              <p:nvPr/>
            </p:nvSpPr>
            <p:spPr>
              <a:xfrm>
                <a:off x="1917080" y="3216055"/>
                <a:ext cx="78247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Snowflake Driver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72203F-1474-6C4D-9A96-B2A39178B4C3}"/>
                </a:ext>
              </a:extLst>
            </p:cNvPr>
            <p:cNvGrpSpPr/>
            <p:nvPr/>
          </p:nvGrpSpPr>
          <p:grpSpPr>
            <a:xfrm>
              <a:off x="1574800" y="2944344"/>
              <a:ext cx="4132050" cy="821134"/>
              <a:chOff x="1573907" y="2288994"/>
              <a:chExt cx="4132050" cy="82113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665EF4-D7F8-4049-8111-72BA37E229CB}"/>
                  </a:ext>
                </a:extLst>
              </p:cNvPr>
              <p:cNvSpPr/>
              <p:nvPr/>
            </p:nvSpPr>
            <p:spPr bwMode="gray">
              <a:xfrm>
                <a:off x="1573907" y="2288994"/>
                <a:ext cx="274320" cy="2743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01064F-4CD5-3D42-B4DD-519037EE2208}"/>
                  </a:ext>
                </a:extLst>
              </p:cNvPr>
              <p:cNvSpPr txBox="1"/>
              <p:nvPr/>
            </p:nvSpPr>
            <p:spPr>
              <a:xfrm>
                <a:off x="1921267" y="2925462"/>
                <a:ext cx="37846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Snowflake Account Access (username and password)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627E478-8B40-7345-9F37-9257FB2B4C6B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</p:spTree>
    <p:extLst>
      <p:ext uri="{BB962C8B-B14F-4D97-AF65-F5344CB8AC3E}">
        <p14:creationId xmlns:p14="http://schemas.microsoft.com/office/powerpoint/2010/main" val="5921974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Log into Snowflake from Tableau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3563"/>
          </a:xfrm>
        </p:spPr>
        <p:txBody>
          <a:bodyPr/>
          <a:lstStyle/>
          <a:p>
            <a:r>
              <a:rPr lang="en-US" b="1" spc="0" dirty="0"/>
              <a:t>Connect to Data | </a:t>
            </a:r>
            <a:r>
              <a:rPr lang="en-US" spc="0" dirty="0"/>
              <a:t>Snowflake Driver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request access to the AI360 Snowflake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Gather the server location, user role, user name, and password.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to connect Tableau to Snowflake, </a:t>
            </a:r>
            <a:r>
              <a:rPr lang="en-US" b="1" dirty="0"/>
              <a:t>download and install the </a:t>
            </a:r>
            <a:r>
              <a:rPr lang="en-US" b="1" dirty="0" err="1"/>
              <a:t>SnowflakeODBC</a:t>
            </a:r>
            <a:r>
              <a:rPr lang="en-US" b="1" dirty="0"/>
              <a:t> </a:t>
            </a:r>
            <a:r>
              <a:rPr lang="en-US" dirty="0"/>
              <a:t>driver from Tableau.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Authenticate with user name and password.</a:t>
            </a:r>
          </a:p>
          <a:p>
            <a:endParaRPr lang="en-US" dirty="0"/>
          </a:p>
          <a:p>
            <a:r>
              <a:rPr lang="en-US" i="1" dirty="0">
                <a:solidFill>
                  <a:srgbClr val="006D9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https://help.tableau.com/current/pro/desktop/en-us/examples_snowflake.htm</a:t>
            </a:r>
            <a:r>
              <a:rPr lang="en-US" i="1" dirty="0">
                <a:solidFill>
                  <a:srgbClr val="006D92"/>
                </a:solidFill>
              </a:rPr>
              <a:t> </a:t>
            </a:r>
          </a:p>
          <a:p>
            <a:r>
              <a:rPr lang="en-US" sz="1000" i="1" dirty="0"/>
              <a:t>*These instructions were originally prepared for and tested on a MacOS</a:t>
            </a:r>
            <a:r>
              <a:rPr lang="en-US" sz="1050" i="1" dirty="0"/>
              <a:t>.</a:t>
            </a:r>
          </a:p>
          <a:p>
            <a:endParaRPr lang="en-US" i="1" dirty="0">
              <a:solidFill>
                <a:srgbClr val="006D9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Snowflake Driver Install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B4AD51-23E3-E943-A22E-C0912E5FDB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41" y="1127760"/>
            <a:ext cx="2939496" cy="2384874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0648F-AD59-C541-8371-A927C8070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13" y="1127760"/>
            <a:ext cx="4235185" cy="37627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1EDE85-D75C-8E4A-B052-EA10B3693309}"/>
              </a:ext>
            </a:extLst>
          </p:cNvPr>
          <p:cNvSpPr txBox="1"/>
          <p:nvPr/>
        </p:nvSpPr>
        <p:spPr>
          <a:xfrm>
            <a:off x="3106819" y="3567410"/>
            <a:ext cx="29891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 err="1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SnowflakeODBC</a:t>
            </a: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driver installation.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3934E-EE40-4F43-8DCE-CF84F2A1A878}"/>
              </a:ext>
            </a:extLst>
          </p:cNvPr>
          <p:cNvSpPr txBox="1"/>
          <p:nvPr/>
        </p:nvSpPr>
        <p:spPr>
          <a:xfrm>
            <a:off x="6402613" y="4998475"/>
            <a:ext cx="341607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Snowflake connection required info: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 location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Role (User type as listed in Snowflake)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 method: Username and Password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Username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30B9-63BB-154C-945F-9443CD265BA0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</p:spTree>
    <p:extLst>
      <p:ext uri="{BB962C8B-B14F-4D97-AF65-F5344CB8AC3E}">
        <p14:creationId xmlns:p14="http://schemas.microsoft.com/office/powerpoint/2010/main" val="8980546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DAED6B1-6292-6247-980F-02C190997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9"/>
            <a:ext cx="11252200" cy="283090"/>
          </a:xfrm>
        </p:spPr>
        <p:txBody>
          <a:bodyPr/>
          <a:lstStyle/>
          <a:p>
            <a:r>
              <a:rPr lang="en-US" sz="1200" dirty="0"/>
              <a:t>Change data source from default mock data to Snowflake connection.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C109-DCC4-D84A-96DD-9E1DD06C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29678"/>
          </a:xfrm>
        </p:spPr>
        <p:txBody>
          <a:bodyPr/>
          <a:lstStyle/>
          <a:p>
            <a:r>
              <a:rPr lang="en-US" b="1" spc="0" dirty="0"/>
              <a:t>Connect to Data | </a:t>
            </a:r>
            <a:r>
              <a:rPr lang="en-US" spc="0" dirty="0"/>
              <a:t>Data Source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AAE-C9C6-9D46-B795-9BC79C578A16}"/>
              </a:ext>
            </a:extLst>
          </p:cNvPr>
          <p:cNvGrpSpPr/>
          <p:nvPr/>
        </p:nvGrpSpPr>
        <p:grpSpPr>
          <a:xfrm>
            <a:off x="10272038" y="173150"/>
            <a:ext cx="1632640" cy="366837"/>
            <a:chOff x="10272038" y="173150"/>
            <a:chExt cx="1632640" cy="36683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6C2C28C1-636A-1340-B840-A66A9F1DF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2038" y="173150"/>
              <a:ext cx="365760" cy="366837"/>
              <a:chOff x="5183" y="1046"/>
              <a:chExt cx="340" cy="34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3E3306A-20E7-4246-B14C-099787069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7" y="1110"/>
                <a:ext cx="212" cy="213"/>
              </a:xfrm>
              <a:custGeom>
                <a:avLst/>
                <a:gdLst>
                  <a:gd name="T0" fmla="*/ 160 w 320"/>
                  <a:gd name="T1" fmla="*/ 0 h 320"/>
                  <a:gd name="T2" fmla="*/ 0 w 320"/>
                  <a:gd name="T3" fmla="*/ 160 h 320"/>
                  <a:gd name="T4" fmla="*/ 160 w 320"/>
                  <a:gd name="T5" fmla="*/ 320 h 320"/>
                  <a:gd name="T6" fmla="*/ 320 w 320"/>
                  <a:gd name="T7" fmla="*/ 160 h 320"/>
                  <a:gd name="T8" fmla="*/ 160 w 320"/>
                  <a:gd name="T9" fmla="*/ 0 h 320"/>
                  <a:gd name="T10" fmla="*/ 283 w 320"/>
                  <a:gd name="T11" fmla="*/ 224 h 320"/>
                  <a:gd name="T12" fmla="*/ 218 w 320"/>
                  <a:gd name="T13" fmla="*/ 224 h 320"/>
                  <a:gd name="T14" fmla="*/ 223 w 320"/>
                  <a:gd name="T15" fmla="*/ 170 h 320"/>
                  <a:gd name="T16" fmla="*/ 298 w 320"/>
                  <a:gd name="T17" fmla="*/ 170 h 320"/>
                  <a:gd name="T18" fmla="*/ 283 w 320"/>
                  <a:gd name="T19" fmla="*/ 224 h 320"/>
                  <a:gd name="T20" fmla="*/ 160 w 320"/>
                  <a:gd name="T21" fmla="*/ 298 h 320"/>
                  <a:gd name="T22" fmla="*/ 127 w 320"/>
                  <a:gd name="T23" fmla="*/ 245 h 320"/>
                  <a:gd name="T24" fmla="*/ 192 w 320"/>
                  <a:gd name="T25" fmla="*/ 245 h 320"/>
                  <a:gd name="T26" fmla="*/ 160 w 320"/>
                  <a:gd name="T27" fmla="*/ 298 h 320"/>
                  <a:gd name="T28" fmla="*/ 122 w 320"/>
                  <a:gd name="T29" fmla="*/ 224 h 320"/>
                  <a:gd name="T30" fmla="*/ 117 w 320"/>
                  <a:gd name="T31" fmla="*/ 170 h 320"/>
                  <a:gd name="T32" fmla="*/ 202 w 320"/>
                  <a:gd name="T33" fmla="*/ 170 h 320"/>
                  <a:gd name="T34" fmla="*/ 197 w 320"/>
                  <a:gd name="T35" fmla="*/ 224 h 320"/>
                  <a:gd name="T36" fmla="*/ 122 w 320"/>
                  <a:gd name="T37" fmla="*/ 224 h 320"/>
                  <a:gd name="T38" fmla="*/ 22 w 320"/>
                  <a:gd name="T39" fmla="*/ 170 h 320"/>
                  <a:gd name="T40" fmla="*/ 96 w 320"/>
                  <a:gd name="T41" fmla="*/ 170 h 320"/>
                  <a:gd name="T42" fmla="*/ 101 w 320"/>
                  <a:gd name="T43" fmla="*/ 224 h 320"/>
                  <a:gd name="T44" fmla="*/ 37 w 320"/>
                  <a:gd name="T45" fmla="*/ 224 h 320"/>
                  <a:gd name="T46" fmla="*/ 22 w 320"/>
                  <a:gd name="T47" fmla="*/ 170 h 320"/>
                  <a:gd name="T48" fmla="*/ 37 w 320"/>
                  <a:gd name="T49" fmla="*/ 96 h 320"/>
                  <a:gd name="T50" fmla="*/ 101 w 320"/>
                  <a:gd name="T51" fmla="*/ 96 h 320"/>
                  <a:gd name="T52" fmla="*/ 96 w 320"/>
                  <a:gd name="T53" fmla="*/ 149 h 320"/>
                  <a:gd name="T54" fmla="*/ 22 w 320"/>
                  <a:gd name="T55" fmla="*/ 149 h 320"/>
                  <a:gd name="T56" fmla="*/ 37 w 320"/>
                  <a:gd name="T57" fmla="*/ 96 h 320"/>
                  <a:gd name="T58" fmla="*/ 160 w 320"/>
                  <a:gd name="T59" fmla="*/ 21 h 320"/>
                  <a:gd name="T60" fmla="*/ 192 w 320"/>
                  <a:gd name="T61" fmla="*/ 74 h 320"/>
                  <a:gd name="T62" fmla="*/ 127 w 320"/>
                  <a:gd name="T63" fmla="*/ 74 h 320"/>
                  <a:gd name="T64" fmla="*/ 160 w 320"/>
                  <a:gd name="T65" fmla="*/ 21 h 320"/>
                  <a:gd name="T66" fmla="*/ 197 w 320"/>
                  <a:gd name="T67" fmla="*/ 96 h 320"/>
                  <a:gd name="T68" fmla="*/ 202 w 320"/>
                  <a:gd name="T69" fmla="*/ 149 h 320"/>
                  <a:gd name="T70" fmla="*/ 117 w 320"/>
                  <a:gd name="T71" fmla="*/ 149 h 320"/>
                  <a:gd name="T72" fmla="*/ 122 w 320"/>
                  <a:gd name="T73" fmla="*/ 96 h 320"/>
                  <a:gd name="T74" fmla="*/ 197 w 320"/>
                  <a:gd name="T75" fmla="*/ 96 h 320"/>
                  <a:gd name="T76" fmla="*/ 223 w 320"/>
                  <a:gd name="T77" fmla="*/ 149 h 320"/>
                  <a:gd name="T78" fmla="*/ 218 w 320"/>
                  <a:gd name="T79" fmla="*/ 96 h 320"/>
                  <a:gd name="T80" fmla="*/ 283 w 320"/>
                  <a:gd name="T81" fmla="*/ 96 h 320"/>
                  <a:gd name="T82" fmla="*/ 298 w 320"/>
                  <a:gd name="T83" fmla="*/ 149 h 320"/>
                  <a:gd name="T84" fmla="*/ 223 w 320"/>
                  <a:gd name="T85" fmla="*/ 149 h 320"/>
                  <a:gd name="T86" fmla="*/ 269 w 320"/>
                  <a:gd name="T87" fmla="*/ 74 h 320"/>
                  <a:gd name="T88" fmla="*/ 214 w 320"/>
                  <a:gd name="T89" fmla="*/ 74 h 320"/>
                  <a:gd name="T90" fmla="*/ 196 w 320"/>
                  <a:gd name="T91" fmla="*/ 26 h 320"/>
                  <a:gd name="T92" fmla="*/ 269 w 320"/>
                  <a:gd name="T93" fmla="*/ 74 h 320"/>
                  <a:gd name="T94" fmla="*/ 124 w 320"/>
                  <a:gd name="T95" fmla="*/ 26 h 320"/>
                  <a:gd name="T96" fmla="*/ 105 w 320"/>
                  <a:gd name="T97" fmla="*/ 74 h 320"/>
                  <a:gd name="T98" fmla="*/ 51 w 320"/>
                  <a:gd name="T99" fmla="*/ 74 h 320"/>
                  <a:gd name="T100" fmla="*/ 124 w 320"/>
                  <a:gd name="T101" fmla="*/ 26 h 320"/>
                  <a:gd name="T102" fmla="*/ 51 w 320"/>
                  <a:gd name="T103" fmla="*/ 245 h 320"/>
                  <a:gd name="T104" fmla="*/ 105 w 320"/>
                  <a:gd name="T105" fmla="*/ 245 h 320"/>
                  <a:gd name="T106" fmla="*/ 124 w 320"/>
                  <a:gd name="T107" fmla="*/ 293 h 320"/>
                  <a:gd name="T108" fmla="*/ 51 w 320"/>
                  <a:gd name="T109" fmla="*/ 245 h 320"/>
                  <a:gd name="T110" fmla="*/ 196 w 320"/>
                  <a:gd name="T111" fmla="*/ 293 h 320"/>
                  <a:gd name="T112" fmla="*/ 214 w 320"/>
                  <a:gd name="T113" fmla="*/ 245 h 320"/>
                  <a:gd name="T114" fmla="*/ 269 w 320"/>
                  <a:gd name="T115" fmla="*/ 245 h 320"/>
                  <a:gd name="T116" fmla="*/ 196 w 320"/>
                  <a:gd name="T117" fmla="*/ 29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0" h="32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  <a:moveTo>
                      <a:pt x="283" y="224"/>
                    </a:move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21" y="207"/>
                      <a:pt x="223" y="188"/>
                      <a:pt x="223" y="170"/>
                    </a:cubicBezTo>
                    <a:cubicBezTo>
                      <a:pt x="298" y="170"/>
                      <a:pt x="298" y="170"/>
                      <a:pt x="298" y="170"/>
                    </a:cubicBezTo>
                    <a:cubicBezTo>
                      <a:pt x="296" y="189"/>
                      <a:pt x="291" y="207"/>
                      <a:pt x="283" y="224"/>
                    </a:cubicBezTo>
                    <a:close/>
                    <a:moveTo>
                      <a:pt x="160" y="298"/>
                    </a:moveTo>
                    <a:cubicBezTo>
                      <a:pt x="149" y="298"/>
                      <a:pt x="136" y="279"/>
                      <a:pt x="127" y="245"/>
                    </a:cubicBezTo>
                    <a:cubicBezTo>
                      <a:pt x="192" y="245"/>
                      <a:pt x="192" y="245"/>
                      <a:pt x="192" y="245"/>
                    </a:cubicBezTo>
                    <a:cubicBezTo>
                      <a:pt x="183" y="279"/>
                      <a:pt x="170" y="298"/>
                      <a:pt x="160" y="298"/>
                    </a:cubicBezTo>
                    <a:close/>
                    <a:moveTo>
                      <a:pt x="122" y="224"/>
                    </a:moveTo>
                    <a:cubicBezTo>
                      <a:pt x="120" y="208"/>
                      <a:pt x="118" y="190"/>
                      <a:pt x="117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2" y="190"/>
                      <a:pt x="200" y="208"/>
                      <a:pt x="197" y="224"/>
                    </a:cubicBezTo>
                    <a:lnTo>
                      <a:pt x="122" y="224"/>
                    </a:lnTo>
                    <a:close/>
                    <a:moveTo>
                      <a:pt x="22" y="170"/>
                    </a:moveTo>
                    <a:cubicBezTo>
                      <a:pt x="96" y="170"/>
                      <a:pt x="96" y="170"/>
                      <a:pt x="96" y="170"/>
                    </a:cubicBezTo>
                    <a:cubicBezTo>
                      <a:pt x="96" y="188"/>
                      <a:pt x="98" y="207"/>
                      <a:pt x="101" y="224"/>
                    </a:cubicBezTo>
                    <a:cubicBezTo>
                      <a:pt x="37" y="224"/>
                      <a:pt x="37" y="224"/>
                      <a:pt x="37" y="224"/>
                    </a:cubicBezTo>
                    <a:cubicBezTo>
                      <a:pt x="28" y="207"/>
                      <a:pt x="23" y="189"/>
                      <a:pt x="22" y="170"/>
                    </a:cubicBezTo>
                    <a:close/>
                    <a:moveTo>
                      <a:pt x="37" y="96"/>
                    </a:moveTo>
                    <a:cubicBezTo>
                      <a:pt x="101" y="96"/>
                      <a:pt x="101" y="96"/>
                      <a:pt x="101" y="96"/>
                    </a:cubicBezTo>
                    <a:cubicBezTo>
                      <a:pt x="98" y="113"/>
                      <a:pt x="96" y="131"/>
                      <a:pt x="96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3" y="130"/>
                      <a:pt x="28" y="112"/>
                      <a:pt x="37" y="96"/>
                    </a:cubicBezTo>
                    <a:close/>
                    <a:moveTo>
                      <a:pt x="160" y="21"/>
                    </a:moveTo>
                    <a:cubicBezTo>
                      <a:pt x="170" y="21"/>
                      <a:pt x="183" y="41"/>
                      <a:pt x="192" y="74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36" y="41"/>
                      <a:pt x="149" y="21"/>
                      <a:pt x="160" y="21"/>
                    </a:cubicBezTo>
                    <a:close/>
                    <a:moveTo>
                      <a:pt x="197" y="96"/>
                    </a:moveTo>
                    <a:cubicBezTo>
                      <a:pt x="200" y="111"/>
                      <a:pt x="202" y="129"/>
                      <a:pt x="202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29"/>
                      <a:pt x="120" y="111"/>
                      <a:pt x="122" y="96"/>
                    </a:cubicBezTo>
                    <a:lnTo>
                      <a:pt x="197" y="96"/>
                    </a:lnTo>
                    <a:close/>
                    <a:moveTo>
                      <a:pt x="223" y="149"/>
                    </a:moveTo>
                    <a:cubicBezTo>
                      <a:pt x="223" y="131"/>
                      <a:pt x="221" y="113"/>
                      <a:pt x="218" y="96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112"/>
                      <a:pt x="296" y="130"/>
                      <a:pt x="298" y="149"/>
                    </a:cubicBezTo>
                    <a:lnTo>
                      <a:pt x="223" y="149"/>
                    </a:lnTo>
                    <a:close/>
                    <a:moveTo>
                      <a:pt x="269" y="74"/>
                    </a:moveTo>
                    <a:cubicBezTo>
                      <a:pt x="214" y="74"/>
                      <a:pt x="214" y="74"/>
                      <a:pt x="214" y="74"/>
                    </a:cubicBezTo>
                    <a:cubicBezTo>
                      <a:pt x="210" y="55"/>
                      <a:pt x="203" y="39"/>
                      <a:pt x="196" y="26"/>
                    </a:cubicBezTo>
                    <a:cubicBezTo>
                      <a:pt x="225" y="34"/>
                      <a:pt x="251" y="51"/>
                      <a:pt x="269" y="74"/>
                    </a:cubicBezTo>
                    <a:close/>
                    <a:moveTo>
                      <a:pt x="124" y="26"/>
                    </a:moveTo>
                    <a:cubicBezTo>
                      <a:pt x="116" y="39"/>
                      <a:pt x="110" y="55"/>
                      <a:pt x="105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69" y="51"/>
                      <a:pt x="94" y="34"/>
                      <a:pt x="124" y="26"/>
                    </a:cubicBezTo>
                    <a:close/>
                    <a:moveTo>
                      <a:pt x="51" y="245"/>
                    </a:moveTo>
                    <a:cubicBezTo>
                      <a:pt x="105" y="245"/>
                      <a:pt x="105" y="245"/>
                      <a:pt x="105" y="245"/>
                    </a:cubicBezTo>
                    <a:cubicBezTo>
                      <a:pt x="110" y="264"/>
                      <a:pt x="116" y="281"/>
                      <a:pt x="124" y="293"/>
                    </a:cubicBezTo>
                    <a:cubicBezTo>
                      <a:pt x="94" y="285"/>
                      <a:pt x="69" y="268"/>
                      <a:pt x="51" y="245"/>
                    </a:cubicBezTo>
                    <a:close/>
                    <a:moveTo>
                      <a:pt x="196" y="293"/>
                    </a:moveTo>
                    <a:cubicBezTo>
                      <a:pt x="203" y="281"/>
                      <a:pt x="210" y="264"/>
                      <a:pt x="214" y="245"/>
                    </a:cubicBezTo>
                    <a:cubicBezTo>
                      <a:pt x="269" y="245"/>
                      <a:pt x="269" y="245"/>
                      <a:pt x="269" y="245"/>
                    </a:cubicBezTo>
                    <a:cubicBezTo>
                      <a:pt x="251" y="268"/>
                      <a:pt x="225" y="285"/>
                      <a:pt x="196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C6023F7A-281F-C844-BA27-C60AACC50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3" y="1046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030B49-ABBA-714D-8A34-EC40E7E014FC}"/>
                </a:ext>
              </a:extLst>
            </p:cNvPr>
            <p:cNvGrpSpPr/>
            <p:nvPr/>
          </p:nvGrpSpPr>
          <p:grpSpPr>
            <a:xfrm>
              <a:off x="11116624" y="173688"/>
              <a:ext cx="365760" cy="365760"/>
              <a:chOff x="6806797" y="2076826"/>
              <a:chExt cx="685804" cy="68580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Freeform 623">
                <a:extLst>
                  <a:ext uri="{FF2B5EF4-FFF2-40B4-BE49-F238E27FC236}">
                    <a16:creationId xmlns:a16="http://schemas.microsoft.com/office/drawing/2014/main" id="{A4FD5118-54E1-AB45-A285-8EC74B0C2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97" y="2076826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6" name="Graphic 15" descr="Target">
                <a:extLst>
                  <a:ext uri="{FF2B5EF4-FFF2-40B4-BE49-F238E27FC236}">
                    <a16:creationId xmlns:a16="http://schemas.microsoft.com/office/drawing/2014/main" id="{F49CF584-F4A5-1646-8AF3-B500F507B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2519" y="2122548"/>
                <a:ext cx="594360" cy="5943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71AAC5-B834-D242-BB6F-8A482CE61E94}"/>
                </a:ext>
              </a:extLst>
            </p:cNvPr>
            <p:cNvGrpSpPr/>
            <p:nvPr/>
          </p:nvGrpSpPr>
          <p:grpSpPr>
            <a:xfrm>
              <a:off x="11538918" y="173688"/>
              <a:ext cx="365760" cy="365760"/>
              <a:chOff x="6806753" y="3091011"/>
              <a:chExt cx="685800" cy="685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Freeform 727">
                <a:extLst>
                  <a:ext uri="{FF2B5EF4-FFF2-40B4-BE49-F238E27FC236}">
                    <a16:creationId xmlns:a16="http://schemas.microsoft.com/office/drawing/2014/main" id="{EB066332-9C45-C14B-878C-C484243F36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3091011"/>
                <a:ext cx="685800" cy="6858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4" name="Graphic 13" descr="Head with gears">
                <a:extLst>
                  <a:ext uri="{FF2B5EF4-FFF2-40B4-BE49-F238E27FC236}">
                    <a16:creationId xmlns:a16="http://schemas.microsoft.com/office/drawing/2014/main" id="{4B6CB2A0-BC97-DA40-A5FE-F028EA0A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2592" y="3216850"/>
                <a:ext cx="434123" cy="43412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1345B2-7AD3-6A47-B893-68DE43D819F9}"/>
                </a:ext>
              </a:extLst>
            </p:cNvPr>
            <p:cNvGrpSpPr/>
            <p:nvPr/>
          </p:nvGrpSpPr>
          <p:grpSpPr>
            <a:xfrm>
              <a:off x="10694331" y="173688"/>
              <a:ext cx="365760" cy="365760"/>
              <a:chOff x="6806753" y="2142199"/>
              <a:chExt cx="685804" cy="685804"/>
            </a:xfrm>
          </p:grpSpPr>
          <p:sp>
            <p:nvSpPr>
              <p:cNvPr id="11" name="Freeform 623">
                <a:extLst>
                  <a:ext uri="{FF2B5EF4-FFF2-40B4-BE49-F238E27FC236}">
                    <a16:creationId xmlns:a16="http://schemas.microsoft.com/office/drawing/2014/main" id="{15FD7F61-1750-854A-9E62-FE580DC1D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753" y="2142199"/>
                <a:ext cx="685804" cy="685804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rgbClr val="36B9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2" name="Graphic 11" descr="Badge Tick outline">
                <a:extLst>
                  <a:ext uri="{FF2B5EF4-FFF2-40B4-BE49-F238E27FC236}">
                    <a16:creationId xmlns:a16="http://schemas.microsoft.com/office/drawing/2014/main" id="{32933E97-681E-AD44-99AA-4FDAFC6D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4429" y="2170883"/>
                <a:ext cx="628436" cy="628436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EE15851-939A-1A44-A774-AF03855559D8}"/>
              </a:ext>
            </a:extLst>
          </p:cNvPr>
          <p:cNvSpPr txBox="1">
            <a:spLocks/>
          </p:cNvSpPr>
          <p:nvPr/>
        </p:nvSpPr>
        <p:spPr>
          <a:xfrm>
            <a:off x="464998" y="1676400"/>
            <a:ext cx="2397946" cy="47053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default the notebook is set to read a local csv file named “AI350_mockdata”.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read in live data, connect the notebook to Snowflake.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Navigate to the ”Survey Responses” sheet from Dash 1 dashboard. Check the data source from the L hand data panel.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Navigate to the Tableau “Data” menu and select “Replace Data Source”.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131"/>
                </a:solidFill>
              </a:rPr>
              <a:t>Replace current “AI360_mockdata” with “INTERIM_DATA_2 (Primary Data Source)” from Snowflake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9A7E20-C5DD-2A4A-9E70-AA50A0E9B7BA}"/>
              </a:ext>
            </a:extLst>
          </p:cNvPr>
          <p:cNvSpPr txBox="1">
            <a:spLocks/>
          </p:cNvSpPr>
          <p:nvPr/>
        </p:nvSpPr>
        <p:spPr>
          <a:xfrm>
            <a:off x="469900" y="1127760"/>
            <a:ext cx="2393043" cy="548640"/>
          </a:xfrm>
          <a:prstGeom prst="rect">
            <a:avLst/>
          </a:prstGeom>
          <a:solidFill>
            <a:srgbClr val="7ACAEE"/>
          </a:solidFill>
        </p:spPr>
        <p:txBody>
          <a:bodyPr anchor="ctr"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spc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spc="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Change Data Source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7FB78CE-365B-C746-B9BD-01A4558CB6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" r="40760" b="54371"/>
          <a:stretch/>
        </p:blipFill>
        <p:spPr>
          <a:xfrm>
            <a:off x="3016332" y="1127760"/>
            <a:ext cx="2989181" cy="15808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CC1E62-C79C-9147-ACB6-C6A9F5377BFF}"/>
              </a:ext>
            </a:extLst>
          </p:cNvPr>
          <p:cNvSpPr txBox="1"/>
          <p:nvPr/>
        </p:nvSpPr>
        <p:spPr>
          <a:xfrm>
            <a:off x="3016331" y="2708612"/>
            <a:ext cx="298918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 data source for charts is set to AI360_mockdata. Blue check mark indicates current data source for a sheet.</a:t>
            </a:r>
          </a:p>
        </p:txBody>
      </p:sp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0026E2-30BB-1242-83BD-F48C01B4CE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38" y="1127112"/>
            <a:ext cx="3603257" cy="20431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FC2DE0-E439-A340-88EF-B843A2820342}"/>
              </a:ext>
            </a:extLst>
          </p:cNvPr>
          <p:cNvSpPr txBox="1"/>
          <p:nvPr/>
        </p:nvSpPr>
        <p:spPr>
          <a:xfrm>
            <a:off x="6375236" y="3184201"/>
            <a:ext cx="36032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“Replace Data Source…” from the Data menu</a:t>
            </a:r>
          </a:p>
        </p:txBody>
      </p:sp>
      <p:pic>
        <p:nvPicPr>
          <p:cNvPr id="27" name="Picture 2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AD6E90-7A15-214D-B7BB-64FA8E2270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36" y="3687724"/>
            <a:ext cx="3632199" cy="16134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A6CD26-0A58-2F41-9FF4-A6B6BA51D017}"/>
              </a:ext>
            </a:extLst>
          </p:cNvPr>
          <p:cNvSpPr txBox="1"/>
          <p:nvPr/>
        </p:nvSpPr>
        <p:spPr>
          <a:xfrm>
            <a:off x="6375236" y="5305609"/>
            <a:ext cx="36032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000" dirty="0">
                <a:solidFill>
                  <a:srgbClr val="31313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Replace current “AI360_mockdata” with “INTERIM_DATA_2 (Primary Data Source)” from Snowflake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99603A-2755-4247-9FEE-D57108656D88}"/>
              </a:ext>
            </a:extLst>
          </p:cNvPr>
          <p:cNvSpPr txBox="1"/>
          <p:nvPr/>
        </p:nvSpPr>
        <p:spPr>
          <a:xfrm>
            <a:off x="8802231" y="298135"/>
            <a:ext cx="13128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CRITICAL ACTION</a:t>
            </a:r>
          </a:p>
        </p:txBody>
      </p:sp>
    </p:spTree>
    <p:extLst>
      <p:ext uri="{BB962C8B-B14F-4D97-AF65-F5344CB8AC3E}">
        <p14:creationId xmlns:p14="http://schemas.microsoft.com/office/powerpoint/2010/main" val="340110272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soJGsUQue61PenWq2EK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soJGsUQue61PenWq2EK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oitte 16_9 onscreen" id="{5BF5B43D-7990-4CDA-BE48-497BCBC1470C}" vid="{BE4EDB12-465C-4398-86A0-E4F2803CBF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f6661fd-66ac-4414-b2c0-3f5e53dbad93">
      <UserInfo>
        <DisplayName>Moir, Ally</DisplayName>
        <AccountId>40</AccountId>
        <AccountType/>
      </UserInfo>
      <UserInfo>
        <DisplayName>Roberts, Aaron</DisplayName>
        <AccountId>21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29CE4D82BE804DAE73CF1167AE8F17" ma:contentTypeVersion="11" ma:contentTypeDescription="Create a new document." ma:contentTypeScope="" ma:versionID="6290a8acded450f0cd02a00d649f94c1">
  <xsd:schema xmlns:xsd="http://www.w3.org/2001/XMLSchema" xmlns:xs="http://www.w3.org/2001/XMLSchema" xmlns:p="http://schemas.microsoft.com/office/2006/metadata/properties" xmlns:ns2="8101557c-a5cf-43cf-a088-bca9ac2a36e4" xmlns:ns3="af6661fd-66ac-4414-b2c0-3f5e53dbad93" targetNamespace="http://schemas.microsoft.com/office/2006/metadata/properties" ma:root="true" ma:fieldsID="ff6866e82961c559e9047d0a14624f50" ns2:_="" ns3:_="">
    <xsd:import namespace="8101557c-a5cf-43cf-a088-bca9ac2a36e4"/>
    <xsd:import namespace="af6661fd-66ac-4414-b2c0-3f5e53dbad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1557c-a5cf-43cf-a088-bca9ac2a36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661fd-66ac-4414-b2c0-3f5e53dbad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B1818B-1753-4691-9127-2806D3D804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D57DE7-B111-4179-87DD-71E11D02205E}">
  <ds:schemaRefs>
    <ds:schemaRef ds:uri="af6661fd-66ac-4414-b2c0-3f5e53dbad93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8101557c-a5cf-43cf-a088-bca9ac2a36e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DE7E2C4-E552-48F0-B050-0D8626B23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01557c-a5cf-43cf-a088-bca9ac2a36e4"/>
    <ds:schemaRef ds:uri="af6661fd-66ac-4414-b2c0-3f5e53dbad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12699</TotalTime>
  <Words>2369</Words>
  <Application>Microsoft Macintosh PowerPoint</Application>
  <PresentationFormat>Widescreen</PresentationFormat>
  <Paragraphs>259</Paragraphs>
  <Slides>27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Chronicle Display Black</vt:lpstr>
      <vt:lpstr>Consolas</vt:lpstr>
      <vt:lpstr>Open Sans</vt:lpstr>
      <vt:lpstr>Verdana</vt:lpstr>
      <vt:lpstr>Wingdings 2</vt:lpstr>
      <vt:lpstr>2_Deloitte 16_9 onscreen</vt:lpstr>
      <vt:lpstr>think-cell Slide</vt:lpstr>
      <vt:lpstr>PowerPoint Presentation</vt:lpstr>
      <vt:lpstr>Table of Contents</vt:lpstr>
      <vt:lpstr>PowerPoint Presentation</vt:lpstr>
      <vt:lpstr>Tableau File System</vt:lpstr>
      <vt:lpstr>Tableau Development Checklist</vt:lpstr>
      <vt:lpstr>PowerPoint Presentation</vt:lpstr>
      <vt:lpstr>File Setup | System Requirements</vt:lpstr>
      <vt:lpstr>Connect to Data | Snowflake Driver</vt:lpstr>
      <vt:lpstr>Connect to Data | Data Source</vt:lpstr>
      <vt:lpstr>Connect to Data | Data Source</vt:lpstr>
      <vt:lpstr>PowerPoint Presentation</vt:lpstr>
      <vt:lpstr>Filters | Organizations Names</vt:lpstr>
      <vt:lpstr>Filters | Organizations Names</vt:lpstr>
      <vt:lpstr>Filters | Organizations Names</vt:lpstr>
      <vt:lpstr>PowerPoint Presentation</vt:lpstr>
      <vt:lpstr>AI Readiness | Pillar Text (1 of 2)</vt:lpstr>
      <vt:lpstr>AI Readiness | Pillar Text (2 of 2)</vt:lpstr>
      <vt:lpstr>Charts | Slider Charts (1 of 3)</vt:lpstr>
      <vt:lpstr>Charts | Slider Charts (2 of 3)</vt:lpstr>
      <vt:lpstr>Charts | Slider Charts (1 of 3)</vt:lpstr>
      <vt:lpstr>Charts | Radar Chart (1 of 2)</vt:lpstr>
      <vt:lpstr>Charts | Radar Chart (2 of 2)</vt:lpstr>
      <vt:lpstr>Appendix</vt:lpstr>
      <vt:lpstr>Export Report | Print Settings</vt:lpstr>
      <vt:lpstr>Tableau Customization | Color Preferences</vt:lpstr>
      <vt:lpstr>Tableau Customization | Typography</vt:lpstr>
      <vt:lpstr>Connect to Data| Tableau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Health &amp; Human Services   AI Readiness Assessment</dc:title>
  <dc:creator>Cornaghie, Drew</dc:creator>
  <cp:lastModifiedBy>Vu, Bic</cp:lastModifiedBy>
  <cp:revision>18</cp:revision>
  <cp:lastPrinted>2020-05-01T16:53:36Z</cp:lastPrinted>
  <dcterms:created xsi:type="dcterms:W3CDTF">2020-04-06T21:10:50Z</dcterms:created>
  <dcterms:modified xsi:type="dcterms:W3CDTF">2022-02-23T03:12:33Z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0x0101005D29CE4D82BE804DAE73CF1167AE8F17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2021-05-26T19:03:47Z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682ba673-308b-4ffa-99d7-231edaf76069</vt:lpwstr>
  </property>
  <property fmtid="{D5CDD505-2E9C-101B-9397-08002B2CF9AE}" pid="9" name="MSIP_Label_ea60d57e-af5b-4752-ac57-3e4f28ca11dc_ContentBits">
    <vt:lpwstr>0</vt:lpwstr>
  </property>
</Properties>
</file>